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
      <p:font typeface="Nunito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Medium-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37" Type="http://schemas.openxmlformats.org/officeDocument/2006/relationships/font" Target="fonts/NunitoMedium-regular.fntdata"/><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39" Type="http://schemas.openxmlformats.org/officeDocument/2006/relationships/font" Target="fonts/NunitoMedium-italic.fntdata"/><Relationship Id="rId16" Type="http://schemas.openxmlformats.org/officeDocument/2006/relationships/slide" Target="slides/slide11.xml"/><Relationship Id="rId38" Type="http://schemas.openxmlformats.org/officeDocument/2006/relationships/font" Target="fonts/Nunito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7c7bf61b0_0_1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37c7bf61b0_0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a6f3e4a8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a6f3e4a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9ff307a5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9ff307a5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ae9bdf4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ae9bdf4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ae9bdf4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ae9bdf4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b9a5bfba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b9a5bfba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b9a5bfba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b9a5bfba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b9a5bfb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b9a5bfb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b9a5bfb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b9a5bfb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ae9bdf41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3ae9bdf41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9ff307a5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9ff307a5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3b9a5bfba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3b9a5bfba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70a9a15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70a9a15a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70a9a15a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70a9a15a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7104c0c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37104c0c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37104c0c7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37104c0c7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39ff307a51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39ff307a51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b9a5bfba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3b9a5bfba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42593752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42593752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7c7bf61b0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7c7bf61b0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7c7bf61b0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37c7bf61b0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7c7bf61b0_0_1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7c7bf61b0_0_1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7c7bf61b0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7c7bf61b0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7c7bf61b0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7c7bf61b0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7c7bf61b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7c7bf61b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7c7bf61b0_0_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37c7bf61b0_0_1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rgbClr val="CCCCCC"/>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rgbClr val="D9D9D9"/>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36.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5.png"/><Relationship Id="rId5"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nvSpPr>
        <p:spPr>
          <a:xfrm>
            <a:off x="1086150" y="2347013"/>
            <a:ext cx="7101000" cy="6771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Michael Feathers en 2004 à partir des </a:t>
            </a:r>
            <a:r>
              <a:rPr b="1" lang="en" sz="1600">
                <a:solidFill>
                  <a:schemeClr val="dk1"/>
                </a:solidFill>
              </a:rPr>
              <a:t>principes</a:t>
            </a:r>
            <a:r>
              <a:rPr lang="en" sz="1600">
                <a:solidFill>
                  <a:schemeClr val="dk1"/>
                </a:solidFill>
              </a:rPr>
              <a:t> identifiés par Robert C. Martin “</a:t>
            </a:r>
            <a:r>
              <a:rPr i="1" lang="en" sz="1600">
                <a:solidFill>
                  <a:schemeClr val="dk1"/>
                </a:solidFill>
              </a:rPr>
              <a:t>Uncle Bob</a:t>
            </a:r>
            <a:r>
              <a:rPr lang="en" sz="1600">
                <a:solidFill>
                  <a:schemeClr val="dk1"/>
                </a:solidFill>
              </a:rPr>
              <a:t>”, dans le livre “Design Principles and Design Patterns.”</a:t>
            </a:r>
            <a:endParaRPr sz="1900"/>
          </a:p>
        </p:txBody>
      </p:sp>
      <p:sp>
        <p:nvSpPr>
          <p:cNvPr id="129" name="Google Shape;129;p13"/>
          <p:cNvSpPr/>
          <p:nvPr/>
        </p:nvSpPr>
        <p:spPr>
          <a:xfrm>
            <a:off x="1575338" y="436950"/>
            <a:ext cx="1068600" cy="1128600"/>
          </a:xfrm>
          <a:prstGeom prst="rect">
            <a:avLst/>
          </a:prstGeom>
          <a:solidFill>
            <a:srgbClr val="FF0000"/>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300">
                <a:solidFill>
                  <a:schemeClr val="dk2"/>
                </a:solidFill>
              </a:rPr>
              <a:t>S</a:t>
            </a:r>
            <a:endParaRPr sz="10300">
              <a:solidFill>
                <a:schemeClr val="dk2"/>
              </a:solidFill>
            </a:endParaRPr>
          </a:p>
        </p:txBody>
      </p:sp>
      <p:sp>
        <p:nvSpPr>
          <p:cNvPr id="130" name="Google Shape;130;p13"/>
          <p:cNvSpPr/>
          <p:nvPr/>
        </p:nvSpPr>
        <p:spPr>
          <a:xfrm>
            <a:off x="2866288" y="639300"/>
            <a:ext cx="1186200" cy="1128600"/>
          </a:xfrm>
          <a:prstGeom prst="rect">
            <a:avLst/>
          </a:prstGeom>
          <a:solidFill>
            <a:srgbClr val="4A86E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300">
                <a:solidFill>
                  <a:schemeClr val="dk2"/>
                </a:solidFill>
              </a:rPr>
              <a:t>O</a:t>
            </a:r>
            <a:endParaRPr sz="10300">
              <a:solidFill>
                <a:schemeClr val="dk2"/>
              </a:solidFill>
            </a:endParaRPr>
          </a:p>
        </p:txBody>
      </p:sp>
      <p:sp>
        <p:nvSpPr>
          <p:cNvPr id="131" name="Google Shape;131;p13"/>
          <p:cNvSpPr/>
          <p:nvPr/>
        </p:nvSpPr>
        <p:spPr>
          <a:xfrm>
            <a:off x="4274850" y="292325"/>
            <a:ext cx="975900" cy="1128600"/>
          </a:xfrm>
          <a:prstGeom prst="rect">
            <a:avLst/>
          </a:prstGeom>
          <a:solidFill>
            <a:srgbClr val="38761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300">
                <a:solidFill>
                  <a:schemeClr val="dk2"/>
                </a:solidFill>
              </a:rPr>
              <a:t>L</a:t>
            </a:r>
            <a:endParaRPr sz="10300">
              <a:solidFill>
                <a:schemeClr val="dk2"/>
              </a:solidFill>
            </a:endParaRPr>
          </a:p>
        </p:txBody>
      </p:sp>
      <p:sp>
        <p:nvSpPr>
          <p:cNvPr id="132" name="Google Shape;132;p13"/>
          <p:cNvSpPr/>
          <p:nvPr/>
        </p:nvSpPr>
        <p:spPr>
          <a:xfrm>
            <a:off x="5458307" y="824250"/>
            <a:ext cx="564000" cy="1128600"/>
          </a:xfrm>
          <a:prstGeom prst="rect">
            <a:avLst/>
          </a:prstGeom>
          <a:solidFill>
            <a:srgbClr val="A64D7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300">
                <a:solidFill>
                  <a:schemeClr val="dk2"/>
                </a:solidFill>
              </a:rPr>
              <a:t>I</a:t>
            </a:r>
            <a:endParaRPr sz="10300">
              <a:solidFill>
                <a:schemeClr val="dk2"/>
              </a:solidFill>
            </a:endParaRPr>
          </a:p>
        </p:txBody>
      </p:sp>
      <p:sp>
        <p:nvSpPr>
          <p:cNvPr id="133" name="Google Shape;133;p13"/>
          <p:cNvSpPr/>
          <p:nvPr/>
        </p:nvSpPr>
        <p:spPr>
          <a:xfrm>
            <a:off x="6229863" y="292325"/>
            <a:ext cx="1068600" cy="1128600"/>
          </a:xfrm>
          <a:prstGeom prst="rect">
            <a:avLst/>
          </a:prstGeom>
          <a:solidFill>
            <a:srgbClr val="FF99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300">
                <a:solidFill>
                  <a:schemeClr val="dk2"/>
                </a:solidFill>
              </a:rPr>
              <a:t>D</a:t>
            </a:r>
            <a:endParaRPr sz="10300">
              <a:solidFill>
                <a:schemeClr val="dk2"/>
              </a:solidFill>
            </a:endParaRPr>
          </a:p>
        </p:txBody>
      </p:sp>
      <p:sp>
        <p:nvSpPr>
          <p:cNvPr id="134" name="Google Shape;134;p13"/>
          <p:cNvSpPr txBox="1"/>
          <p:nvPr/>
        </p:nvSpPr>
        <p:spPr>
          <a:xfrm>
            <a:off x="5611900" y="3269525"/>
            <a:ext cx="975900" cy="4926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Lisible</a:t>
            </a:r>
            <a:endParaRPr sz="1800"/>
          </a:p>
        </p:txBody>
      </p:sp>
      <p:sp>
        <p:nvSpPr>
          <p:cNvPr id="135" name="Google Shape;135;p13"/>
          <p:cNvSpPr txBox="1"/>
          <p:nvPr/>
        </p:nvSpPr>
        <p:spPr>
          <a:xfrm>
            <a:off x="2627950" y="4105975"/>
            <a:ext cx="1424400" cy="4926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Extensible</a:t>
            </a:r>
            <a:endParaRPr sz="1800"/>
          </a:p>
        </p:txBody>
      </p:sp>
      <p:sp>
        <p:nvSpPr>
          <p:cNvPr id="136" name="Google Shape;136;p13"/>
          <p:cNvSpPr txBox="1"/>
          <p:nvPr/>
        </p:nvSpPr>
        <p:spPr>
          <a:xfrm>
            <a:off x="851500" y="3278450"/>
            <a:ext cx="2242200" cy="4926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Facile à maintenir</a:t>
            </a:r>
            <a:endParaRPr sz="1800"/>
          </a:p>
        </p:txBody>
      </p:sp>
      <p:sp>
        <p:nvSpPr>
          <p:cNvPr id="137" name="Google Shape;137;p13"/>
          <p:cNvSpPr txBox="1"/>
          <p:nvPr/>
        </p:nvSpPr>
        <p:spPr>
          <a:xfrm>
            <a:off x="6457025" y="4007525"/>
            <a:ext cx="1590300" cy="4926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Réutilisable</a:t>
            </a:r>
            <a:endParaRPr sz="1800"/>
          </a:p>
        </p:txBody>
      </p:sp>
      <p:sp>
        <p:nvSpPr>
          <p:cNvPr id="138" name="Google Shape;138;p13"/>
          <p:cNvSpPr txBox="1"/>
          <p:nvPr/>
        </p:nvSpPr>
        <p:spPr>
          <a:xfrm>
            <a:off x="4223650" y="3613375"/>
            <a:ext cx="1236000" cy="4926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Optimisé</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2"/>
          <p:cNvSpPr txBox="1"/>
          <p:nvPr>
            <p:ph idx="1" type="body"/>
          </p:nvPr>
        </p:nvSpPr>
        <p:spPr>
          <a:xfrm>
            <a:off x="819150" y="2591075"/>
            <a:ext cx="7505700" cy="11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600"/>
              <a:t>Ce que l’OCP n’exprime pas</a:t>
            </a:r>
            <a:r>
              <a:rPr b="1" lang="en" sz="1600"/>
              <a:t> : </a:t>
            </a:r>
            <a:r>
              <a:rPr lang="en" sz="1500"/>
              <a:t>Ne plus </a:t>
            </a:r>
            <a:r>
              <a:rPr lang="en" sz="1500"/>
              <a:t>toucher le</a:t>
            </a:r>
            <a:r>
              <a:rPr lang="en" sz="1500"/>
              <a:t> code actuel et laisser du code mort, mais étendre la classe pour chaque nouvelle évolution (</a:t>
            </a:r>
            <a:r>
              <a:rPr b="1" lang="en" sz="1800">
                <a:solidFill>
                  <a:srgbClr val="FF0000"/>
                </a:solidFill>
              </a:rPr>
              <a:t>⤫ </a:t>
            </a:r>
            <a:r>
              <a:rPr lang="en" sz="1500"/>
              <a:t>Fait parti du domaine du VCS ex: git, et non du design de classe) </a:t>
            </a:r>
            <a:endParaRPr sz="1500"/>
          </a:p>
        </p:txBody>
      </p:sp>
      <p:pic>
        <p:nvPicPr>
          <p:cNvPr id="225" name="Google Shape;225;p22"/>
          <p:cNvPicPr preferRelativeResize="0"/>
          <p:nvPr/>
        </p:nvPicPr>
        <p:blipFill>
          <a:blip r:embed="rId3">
            <a:alphaModFix/>
          </a:blip>
          <a:stretch>
            <a:fillRect/>
          </a:stretch>
        </p:blipFill>
        <p:spPr>
          <a:xfrm>
            <a:off x="620500" y="591275"/>
            <a:ext cx="3331775" cy="1862550"/>
          </a:xfrm>
          <a:prstGeom prst="rect">
            <a:avLst/>
          </a:prstGeom>
          <a:noFill/>
          <a:ln>
            <a:noFill/>
          </a:ln>
        </p:spPr>
      </p:pic>
      <p:pic>
        <p:nvPicPr>
          <p:cNvPr id="226" name="Google Shape;226;p22"/>
          <p:cNvPicPr preferRelativeResize="0"/>
          <p:nvPr/>
        </p:nvPicPr>
        <p:blipFill>
          <a:blip r:embed="rId4">
            <a:alphaModFix/>
          </a:blip>
          <a:stretch>
            <a:fillRect/>
          </a:stretch>
        </p:blipFill>
        <p:spPr>
          <a:xfrm>
            <a:off x="4152900" y="591275"/>
            <a:ext cx="4686300" cy="1862550"/>
          </a:xfrm>
          <a:prstGeom prst="rect">
            <a:avLst/>
          </a:prstGeom>
          <a:noFill/>
          <a:ln>
            <a:noFill/>
          </a:ln>
        </p:spPr>
      </p:pic>
      <p:sp>
        <p:nvSpPr>
          <p:cNvPr id="227" name="Google Shape;227;p22"/>
          <p:cNvSpPr txBox="1"/>
          <p:nvPr/>
        </p:nvSpPr>
        <p:spPr>
          <a:xfrm>
            <a:off x="886375" y="4490725"/>
            <a:ext cx="57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Problème </a:t>
            </a:r>
            <a:r>
              <a:rPr lang="en">
                <a:latin typeface="Calibri"/>
                <a:ea typeface="Calibri"/>
                <a:cs typeface="Calibri"/>
                <a:sym typeface="Calibri"/>
              </a:rPr>
              <a:t>: L’héritage induit une </a:t>
            </a:r>
            <a:r>
              <a:rPr lang="en">
                <a:latin typeface="Calibri"/>
                <a:ea typeface="Calibri"/>
                <a:cs typeface="Calibri"/>
                <a:sym typeface="Calibri"/>
              </a:rPr>
              <a:t>dépendance</a:t>
            </a:r>
            <a:r>
              <a:rPr lang="en">
                <a:latin typeface="Calibri"/>
                <a:ea typeface="Calibri"/>
                <a:cs typeface="Calibri"/>
                <a:sym typeface="Calibri"/>
              </a:rPr>
              <a:t> et un couplage entre les classes</a:t>
            </a:r>
            <a:endParaRPr>
              <a:latin typeface="Calibri"/>
              <a:ea typeface="Calibri"/>
              <a:cs typeface="Calibri"/>
              <a:sym typeface="Calibri"/>
            </a:endParaRPr>
          </a:p>
        </p:txBody>
      </p:sp>
      <p:sp>
        <p:nvSpPr>
          <p:cNvPr id="228" name="Google Shape;228;p22"/>
          <p:cNvSpPr txBox="1"/>
          <p:nvPr>
            <p:ph idx="1" type="body"/>
          </p:nvPr>
        </p:nvSpPr>
        <p:spPr>
          <a:xfrm>
            <a:off x="819150" y="3505475"/>
            <a:ext cx="7505700" cy="11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800">
                <a:solidFill>
                  <a:schemeClr val="accent1"/>
                </a:solidFill>
              </a:rPr>
              <a:t>⤍ </a:t>
            </a:r>
            <a:r>
              <a:rPr lang="en" sz="1500"/>
              <a:t>Le but de l’OCP est un design d’architecture qui permet d’ajouter des fonctionnalités à une classe (ex librairie externe), sans avoir à toucher le code parent,</a:t>
            </a:r>
            <a:r>
              <a:rPr lang="en" sz="1500"/>
              <a:t> bien que chaque classe continue d’évoluer individuellement</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txBox="1"/>
          <p:nvPr/>
        </p:nvSpPr>
        <p:spPr>
          <a:xfrm>
            <a:off x="644100" y="690325"/>
            <a:ext cx="7670400" cy="109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Calibri"/>
                <a:ea typeface="Calibri"/>
                <a:cs typeface="Calibri"/>
                <a:sym typeface="Calibri"/>
              </a:rPr>
              <a:t>Plugin system</a:t>
            </a:r>
            <a:r>
              <a:rPr lang="en" sz="1700">
                <a:latin typeface="Calibri"/>
                <a:ea typeface="Calibri"/>
                <a:cs typeface="Calibri"/>
                <a:sym typeface="Calibri"/>
              </a:rPr>
              <a:t> </a:t>
            </a:r>
            <a:r>
              <a:rPr lang="en" sz="1300">
                <a:latin typeface="Calibri"/>
                <a:ea typeface="Calibri"/>
                <a:cs typeface="Calibri"/>
                <a:sym typeface="Calibri"/>
              </a:rPr>
              <a:t>(ex: Eclipse, IntelliJ, Visual Studio, Vim, Text Mate, Minecraft…)</a:t>
            </a:r>
            <a:endParaRPr sz="1300">
              <a:latin typeface="Calibri"/>
              <a:ea typeface="Calibri"/>
              <a:cs typeface="Calibri"/>
              <a:sym typeface="Calibri"/>
            </a:endParaRPr>
          </a:p>
          <a:p>
            <a:pPr indent="0" lvl="0" marL="0" rtl="0" algn="just">
              <a:lnSpc>
                <a:spcPct val="115000"/>
              </a:lnSpc>
              <a:spcBef>
                <a:spcPts val="0"/>
              </a:spcBef>
              <a:spcAft>
                <a:spcPts val="0"/>
              </a:spcAft>
              <a:buNone/>
            </a:pPr>
            <a:r>
              <a:rPr lang="en" sz="1500">
                <a:solidFill>
                  <a:schemeClr val="dk2"/>
                </a:solidFill>
                <a:latin typeface="Calibri"/>
                <a:ea typeface="Calibri"/>
                <a:cs typeface="Calibri"/>
                <a:sym typeface="Calibri"/>
              </a:rPr>
              <a:t>“Le système de plugins </a:t>
            </a:r>
            <a:r>
              <a:rPr i="1" lang="en" sz="1500">
                <a:solidFill>
                  <a:schemeClr val="dk2"/>
                </a:solidFill>
                <a:latin typeface="Calibri"/>
                <a:ea typeface="Calibri"/>
                <a:cs typeface="Calibri"/>
                <a:sym typeface="Calibri"/>
              </a:rPr>
              <a:t>est l’ultime utilisation, l’apothéose du OC Principle”.</a:t>
            </a:r>
            <a:r>
              <a:rPr lang="en" sz="1500">
                <a:solidFill>
                  <a:schemeClr val="dk2"/>
                </a:solidFill>
                <a:latin typeface="Calibri"/>
                <a:ea typeface="Calibri"/>
                <a:cs typeface="Calibri"/>
                <a:sym typeface="Calibri"/>
              </a:rPr>
              <a:t> R.C.M.</a:t>
            </a:r>
            <a:endParaRPr b="1" sz="1700">
              <a:solidFill>
                <a:schemeClr val="dk2"/>
              </a:solidFill>
              <a:latin typeface="Calibri"/>
              <a:ea typeface="Calibri"/>
              <a:cs typeface="Calibri"/>
              <a:sym typeface="Calibri"/>
            </a:endParaRPr>
          </a:p>
          <a:p>
            <a:pPr indent="0" lvl="0" marL="0" rtl="0" algn="just">
              <a:lnSpc>
                <a:spcPct val="115000"/>
              </a:lnSpc>
              <a:spcBef>
                <a:spcPts val="1200"/>
              </a:spcBef>
              <a:spcAft>
                <a:spcPts val="1200"/>
              </a:spcAft>
              <a:buNone/>
            </a:pPr>
            <a:r>
              <a:rPr b="1" lang="en" sz="1500">
                <a:solidFill>
                  <a:schemeClr val="dk2"/>
                </a:solidFill>
                <a:latin typeface="Calibri"/>
                <a:ea typeface="Calibri"/>
                <a:cs typeface="Calibri"/>
                <a:sym typeface="Calibri"/>
              </a:rPr>
              <a:t>Interfaces</a:t>
            </a:r>
            <a:r>
              <a:rPr lang="en" sz="1500">
                <a:solidFill>
                  <a:schemeClr val="dk2"/>
                </a:solidFill>
                <a:latin typeface="Calibri"/>
                <a:ea typeface="Calibri"/>
                <a:cs typeface="Calibri"/>
                <a:sym typeface="Calibri"/>
              </a:rPr>
              <a:t> : Ajoute un degré d’abstraction avec un moindre couplage. </a:t>
            </a:r>
            <a:endParaRPr sz="1700">
              <a:latin typeface="Calibri"/>
              <a:ea typeface="Calibri"/>
              <a:cs typeface="Calibri"/>
              <a:sym typeface="Calibri"/>
            </a:endParaRPr>
          </a:p>
        </p:txBody>
      </p:sp>
      <p:pic>
        <p:nvPicPr>
          <p:cNvPr id="234" name="Google Shape;234;p23"/>
          <p:cNvPicPr preferRelativeResize="0"/>
          <p:nvPr/>
        </p:nvPicPr>
        <p:blipFill>
          <a:blip r:embed="rId3">
            <a:alphaModFix/>
          </a:blip>
          <a:stretch>
            <a:fillRect/>
          </a:stretch>
        </p:blipFill>
        <p:spPr>
          <a:xfrm>
            <a:off x="4526750" y="2015725"/>
            <a:ext cx="3095625" cy="523875"/>
          </a:xfrm>
          <a:prstGeom prst="rect">
            <a:avLst/>
          </a:prstGeom>
          <a:noFill/>
          <a:ln>
            <a:noFill/>
          </a:ln>
        </p:spPr>
      </p:pic>
      <p:pic>
        <p:nvPicPr>
          <p:cNvPr id="235" name="Google Shape;235;p23"/>
          <p:cNvPicPr preferRelativeResize="0"/>
          <p:nvPr/>
        </p:nvPicPr>
        <p:blipFill>
          <a:blip r:embed="rId4">
            <a:alphaModFix/>
          </a:blip>
          <a:stretch>
            <a:fillRect/>
          </a:stretch>
        </p:blipFill>
        <p:spPr>
          <a:xfrm>
            <a:off x="4526750" y="2692000"/>
            <a:ext cx="3095625" cy="542925"/>
          </a:xfrm>
          <a:prstGeom prst="rect">
            <a:avLst/>
          </a:prstGeom>
          <a:noFill/>
          <a:ln>
            <a:noFill/>
          </a:ln>
        </p:spPr>
      </p:pic>
      <p:pic>
        <p:nvPicPr>
          <p:cNvPr id="236" name="Google Shape;236;p23"/>
          <p:cNvPicPr preferRelativeResize="0"/>
          <p:nvPr/>
        </p:nvPicPr>
        <p:blipFill>
          <a:blip r:embed="rId5">
            <a:alphaModFix/>
          </a:blip>
          <a:stretch>
            <a:fillRect/>
          </a:stretch>
        </p:blipFill>
        <p:spPr>
          <a:xfrm>
            <a:off x="4526750" y="3387325"/>
            <a:ext cx="3095625" cy="495300"/>
          </a:xfrm>
          <a:prstGeom prst="rect">
            <a:avLst/>
          </a:prstGeom>
          <a:noFill/>
          <a:ln>
            <a:noFill/>
          </a:ln>
        </p:spPr>
      </p:pic>
      <p:sp>
        <p:nvSpPr>
          <p:cNvPr id="237" name="Google Shape;237;p23"/>
          <p:cNvSpPr txBox="1"/>
          <p:nvPr/>
        </p:nvSpPr>
        <p:spPr>
          <a:xfrm>
            <a:off x="886375" y="3986175"/>
            <a:ext cx="329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Lib externe “fermée”: ex PaymentModule</a:t>
            </a:r>
            <a:endParaRPr i="1">
              <a:latin typeface="Calibri"/>
              <a:ea typeface="Calibri"/>
              <a:cs typeface="Calibri"/>
              <a:sym typeface="Calibri"/>
            </a:endParaRPr>
          </a:p>
        </p:txBody>
      </p:sp>
      <p:sp>
        <p:nvSpPr>
          <p:cNvPr id="238" name="Google Shape;238;p23"/>
          <p:cNvSpPr txBox="1"/>
          <p:nvPr/>
        </p:nvSpPr>
        <p:spPr>
          <a:xfrm>
            <a:off x="4501800" y="3806425"/>
            <a:ext cx="329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Utilisation client…</a:t>
            </a:r>
            <a:endParaRPr i="1">
              <a:latin typeface="Calibri"/>
              <a:ea typeface="Calibri"/>
              <a:cs typeface="Calibri"/>
              <a:sym typeface="Calibri"/>
            </a:endParaRPr>
          </a:p>
        </p:txBody>
      </p:sp>
      <p:cxnSp>
        <p:nvCxnSpPr>
          <p:cNvPr id="239" name="Google Shape;239;p23"/>
          <p:cNvCxnSpPr>
            <a:stCxn id="240" idx="3"/>
            <a:endCxn id="234" idx="1"/>
          </p:cNvCxnSpPr>
          <p:nvPr/>
        </p:nvCxnSpPr>
        <p:spPr>
          <a:xfrm flipH="1" rot="10800000">
            <a:off x="3926150" y="2277663"/>
            <a:ext cx="600600" cy="7614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23"/>
          <p:cNvCxnSpPr>
            <a:stCxn id="240" idx="3"/>
            <a:endCxn id="235" idx="1"/>
          </p:cNvCxnSpPr>
          <p:nvPr/>
        </p:nvCxnSpPr>
        <p:spPr>
          <a:xfrm flipH="1" rot="10800000">
            <a:off x="3926150" y="2963463"/>
            <a:ext cx="600600" cy="756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3"/>
          <p:cNvCxnSpPr>
            <a:stCxn id="240" idx="3"/>
            <a:endCxn id="236" idx="1"/>
          </p:cNvCxnSpPr>
          <p:nvPr/>
        </p:nvCxnSpPr>
        <p:spPr>
          <a:xfrm>
            <a:off x="3926150" y="3039175"/>
            <a:ext cx="600600" cy="595800"/>
          </a:xfrm>
          <a:prstGeom prst="straightConnector1">
            <a:avLst/>
          </a:prstGeom>
          <a:noFill/>
          <a:ln cap="flat" cmpd="sng" w="9525">
            <a:solidFill>
              <a:schemeClr val="dk2"/>
            </a:solidFill>
            <a:prstDash val="solid"/>
            <a:round/>
            <a:headEnd len="med" w="med" type="none"/>
            <a:tailEnd len="med" w="med" type="triangle"/>
          </a:ln>
        </p:spPr>
      </p:cxnSp>
      <p:pic>
        <p:nvPicPr>
          <p:cNvPr id="243" name="Google Shape;243;p23"/>
          <p:cNvPicPr preferRelativeResize="0"/>
          <p:nvPr/>
        </p:nvPicPr>
        <p:blipFill>
          <a:blip r:embed="rId6">
            <a:alphaModFix/>
          </a:blip>
          <a:stretch>
            <a:fillRect/>
          </a:stretch>
        </p:blipFill>
        <p:spPr>
          <a:xfrm>
            <a:off x="914400" y="2015725"/>
            <a:ext cx="3011650" cy="2000672"/>
          </a:xfrm>
          <a:prstGeom prst="rect">
            <a:avLst/>
          </a:prstGeom>
          <a:noFill/>
          <a:ln>
            <a:noFill/>
          </a:ln>
        </p:spPr>
      </p:pic>
      <p:pic>
        <p:nvPicPr>
          <p:cNvPr id="244" name="Google Shape;244;p23"/>
          <p:cNvPicPr preferRelativeResize="0"/>
          <p:nvPr/>
        </p:nvPicPr>
        <p:blipFill>
          <a:blip r:embed="rId7">
            <a:alphaModFix/>
          </a:blip>
          <a:stretch>
            <a:fillRect/>
          </a:stretch>
        </p:blipFill>
        <p:spPr>
          <a:xfrm>
            <a:off x="7288858" y="448875"/>
            <a:ext cx="1319588" cy="1096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type="title"/>
          </p:nvPr>
        </p:nvSpPr>
        <p:spPr>
          <a:xfrm>
            <a:off x="819150" y="5408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Liskov Substitution</a:t>
            </a:r>
            <a:r>
              <a:rPr lang="en"/>
              <a:t> Principle</a:t>
            </a:r>
            <a:endParaRPr sz="1650"/>
          </a:p>
          <a:p>
            <a:pPr indent="0" lvl="0" marL="0" rtl="0" algn="ctr">
              <a:spcBef>
                <a:spcPts val="0"/>
              </a:spcBef>
              <a:spcAft>
                <a:spcPts val="0"/>
              </a:spcAft>
              <a:buNone/>
            </a:pPr>
            <a:r>
              <a:rPr lang="en" sz="1650"/>
              <a:t>“Les classes dérivées doivent pouvoir se substituer aux classes parents, sans avoir d’impact sur le fonctionnement”.</a:t>
            </a:r>
            <a:endParaRPr sz="1650"/>
          </a:p>
        </p:txBody>
      </p:sp>
      <p:sp>
        <p:nvSpPr>
          <p:cNvPr id="250" name="Google Shape;250;p24"/>
          <p:cNvSpPr txBox="1"/>
          <p:nvPr/>
        </p:nvSpPr>
        <p:spPr>
          <a:xfrm>
            <a:off x="6099800" y="1193400"/>
            <a:ext cx="23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Barbara Liskov </a:t>
            </a:r>
            <a:endParaRPr>
              <a:latin typeface="Calibri"/>
              <a:ea typeface="Calibri"/>
              <a:cs typeface="Calibri"/>
              <a:sym typeface="Calibri"/>
            </a:endParaRPr>
          </a:p>
        </p:txBody>
      </p:sp>
      <p:sp>
        <p:nvSpPr>
          <p:cNvPr id="251" name="Google Shape;251;p24"/>
          <p:cNvSpPr txBox="1"/>
          <p:nvPr/>
        </p:nvSpPr>
        <p:spPr>
          <a:xfrm>
            <a:off x="4438175" y="3931050"/>
            <a:ext cx="4154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latin typeface="Calibri"/>
                <a:ea typeface="Calibri"/>
                <a:cs typeface="Calibri"/>
                <a:sym typeface="Calibri"/>
              </a:rPr>
              <a:t>⤫ </a:t>
            </a:r>
            <a:r>
              <a:rPr lang="en">
                <a:latin typeface="Calibri"/>
                <a:ea typeface="Calibri"/>
                <a:cs typeface="Calibri"/>
                <a:sym typeface="Calibri"/>
              </a:rPr>
              <a:t>String passée, integer attendu</a:t>
            </a:r>
            <a:endParaRPr>
              <a:latin typeface="Calibri"/>
              <a:ea typeface="Calibri"/>
              <a:cs typeface="Calibri"/>
              <a:sym typeface="Calibri"/>
            </a:endParaRPr>
          </a:p>
          <a:p>
            <a:pPr indent="0" lvl="0" marL="0" rtl="0" algn="l">
              <a:spcBef>
                <a:spcPts val="0"/>
              </a:spcBef>
              <a:spcAft>
                <a:spcPts val="0"/>
              </a:spcAft>
              <a:buNone/>
            </a:pPr>
            <a:r>
              <a:rPr b="1" lang="en" sz="1800">
                <a:solidFill>
                  <a:srgbClr val="FF0000"/>
                </a:solidFill>
                <a:latin typeface="Calibri"/>
                <a:ea typeface="Calibri"/>
                <a:cs typeface="Calibri"/>
                <a:sym typeface="Calibri"/>
              </a:rPr>
              <a:t>⤫ </a:t>
            </a:r>
            <a:r>
              <a:rPr lang="en">
                <a:latin typeface="Calibri"/>
                <a:ea typeface="Calibri"/>
                <a:cs typeface="Calibri"/>
                <a:sym typeface="Calibri"/>
              </a:rPr>
              <a:t>Exception non attrapée par l’appel Client</a:t>
            </a:r>
            <a:endParaRPr>
              <a:latin typeface="Calibri"/>
              <a:ea typeface="Calibri"/>
              <a:cs typeface="Calibri"/>
              <a:sym typeface="Calibri"/>
            </a:endParaRPr>
          </a:p>
          <a:p>
            <a:pPr indent="0" lvl="0" marL="0" rtl="0" algn="l">
              <a:spcBef>
                <a:spcPts val="0"/>
              </a:spcBef>
              <a:spcAft>
                <a:spcPts val="0"/>
              </a:spcAft>
              <a:buNone/>
            </a:pPr>
            <a:r>
              <a:rPr b="1" lang="en" sz="1800">
                <a:solidFill>
                  <a:srgbClr val="FF0000"/>
                </a:solidFill>
                <a:latin typeface="Calibri"/>
                <a:ea typeface="Calibri"/>
                <a:cs typeface="Calibri"/>
                <a:sym typeface="Calibri"/>
              </a:rPr>
              <a:t>⤫ </a:t>
            </a:r>
            <a:r>
              <a:rPr lang="en">
                <a:latin typeface="Calibri"/>
                <a:ea typeface="Calibri"/>
                <a:cs typeface="Calibri"/>
                <a:sym typeface="Calibri"/>
              </a:rPr>
              <a:t>Fonction “désactivée”, etc…</a:t>
            </a:r>
            <a:endParaRPr>
              <a:latin typeface="Calibri"/>
              <a:ea typeface="Calibri"/>
              <a:cs typeface="Calibri"/>
              <a:sym typeface="Calibri"/>
            </a:endParaRPr>
          </a:p>
        </p:txBody>
      </p:sp>
      <p:pic>
        <p:nvPicPr>
          <p:cNvPr id="252" name="Google Shape;252;p24"/>
          <p:cNvPicPr preferRelativeResize="0"/>
          <p:nvPr/>
        </p:nvPicPr>
        <p:blipFill>
          <a:blip r:embed="rId3">
            <a:alphaModFix/>
          </a:blip>
          <a:stretch>
            <a:fillRect/>
          </a:stretch>
        </p:blipFill>
        <p:spPr>
          <a:xfrm>
            <a:off x="8241247" y="388398"/>
            <a:ext cx="548527" cy="954600"/>
          </a:xfrm>
          <a:prstGeom prst="rect">
            <a:avLst/>
          </a:prstGeom>
          <a:noFill/>
          <a:ln>
            <a:noFill/>
          </a:ln>
        </p:spPr>
      </p:pic>
      <p:sp>
        <p:nvSpPr>
          <p:cNvPr id="253" name="Google Shape;253;p24"/>
          <p:cNvSpPr txBox="1"/>
          <p:nvPr/>
        </p:nvSpPr>
        <p:spPr>
          <a:xfrm>
            <a:off x="4438175" y="3550050"/>
            <a:ext cx="41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Si on remplace la classe SimpleApi par la classe dérivée TokenAuthApi : le comportement est modifié</a:t>
            </a:r>
            <a:endParaRPr>
              <a:latin typeface="Calibri"/>
              <a:ea typeface="Calibri"/>
              <a:cs typeface="Calibri"/>
              <a:sym typeface="Calibri"/>
            </a:endParaRPr>
          </a:p>
        </p:txBody>
      </p:sp>
      <p:sp>
        <p:nvSpPr>
          <p:cNvPr id="254" name="Google Shape;254;p24"/>
          <p:cNvSpPr txBox="1"/>
          <p:nvPr/>
        </p:nvSpPr>
        <p:spPr>
          <a:xfrm>
            <a:off x="4590575" y="1492650"/>
            <a:ext cx="17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Utilisation :</a:t>
            </a:r>
            <a:endParaRPr>
              <a:latin typeface="Calibri"/>
              <a:ea typeface="Calibri"/>
              <a:cs typeface="Calibri"/>
              <a:sym typeface="Calibri"/>
            </a:endParaRPr>
          </a:p>
        </p:txBody>
      </p:sp>
      <p:pic>
        <p:nvPicPr>
          <p:cNvPr id="255" name="Google Shape;255;p24"/>
          <p:cNvPicPr preferRelativeResize="0"/>
          <p:nvPr/>
        </p:nvPicPr>
        <p:blipFill>
          <a:blip r:embed="rId4">
            <a:alphaModFix/>
          </a:blip>
          <a:stretch>
            <a:fillRect/>
          </a:stretch>
        </p:blipFill>
        <p:spPr>
          <a:xfrm>
            <a:off x="534900" y="1738307"/>
            <a:ext cx="3515701" cy="3022250"/>
          </a:xfrm>
          <a:prstGeom prst="rect">
            <a:avLst/>
          </a:prstGeom>
          <a:noFill/>
          <a:ln>
            <a:noFill/>
          </a:ln>
        </p:spPr>
      </p:pic>
      <p:sp>
        <p:nvSpPr>
          <p:cNvPr id="256" name="Google Shape;256;p24"/>
          <p:cNvSpPr txBox="1"/>
          <p:nvPr/>
        </p:nvSpPr>
        <p:spPr>
          <a:xfrm>
            <a:off x="3064300" y="4175100"/>
            <a:ext cx="548400" cy="2616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latin typeface="Calibri"/>
              <a:ea typeface="Calibri"/>
              <a:cs typeface="Calibri"/>
              <a:sym typeface="Calibri"/>
            </a:endParaRPr>
          </a:p>
        </p:txBody>
      </p:sp>
      <p:sp>
        <p:nvSpPr>
          <p:cNvPr id="257" name="Google Shape;257;p24"/>
          <p:cNvSpPr txBox="1"/>
          <p:nvPr/>
        </p:nvSpPr>
        <p:spPr>
          <a:xfrm>
            <a:off x="1898375" y="3288825"/>
            <a:ext cx="1025400" cy="2616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latin typeface="Calibri"/>
              <a:ea typeface="Calibri"/>
              <a:cs typeface="Calibri"/>
              <a:sym typeface="Calibri"/>
            </a:endParaRPr>
          </a:p>
        </p:txBody>
      </p:sp>
      <p:sp>
        <p:nvSpPr>
          <p:cNvPr id="258" name="Google Shape;258;p24"/>
          <p:cNvSpPr txBox="1"/>
          <p:nvPr/>
        </p:nvSpPr>
        <p:spPr>
          <a:xfrm>
            <a:off x="2470225" y="2971800"/>
            <a:ext cx="548400" cy="2616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latin typeface="Calibri"/>
              <a:ea typeface="Calibri"/>
              <a:cs typeface="Calibri"/>
              <a:sym typeface="Calibri"/>
            </a:endParaRPr>
          </a:p>
        </p:txBody>
      </p:sp>
      <p:pic>
        <p:nvPicPr>
          <p:cNvPr id="259" name="Google Shape;259;p24"/>
          <p:cNvPicPr preferRelativeResize="0"/>
          <p:nvPr/>
        </p:nvPicPr>
        <p:blipFill>
          <a:blip r:embed="rId5">
            <a:alphaModFix/>
          </a:blip>
          <a:stretch>
            <a:fillRect/>
          </a:stretch>
        </p:blipFill>
        <p:spPr>
          <a:xfrm>
            <a:off x="4590575" y="1895625"/>
            <a:ext cx="2850025" cy="1694325"/>
          </a:xfrm>
          <a:prstGeom prst="rect">
            <a:avLst/>
          </a:prstGeom>
          <a:noFill/>
          <a:ln>
            <a:noFill/>
          </a:ln>
        </p:spPr>
      </p:pic>
      <p:sp>
        <p:nvSpPr>
          <p:cNvPr id="260" name="Google Shape;260;p24"/>
          <p:cNvSpPr txBox="1"/>
          <p:nvPr/>
        </p:nvSpPr>
        <p:spPr>
          <a:xfrm>
            <a:off x="6158975" y="2201750"/>
            <a:ext cx="763500" cy="2616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latin typeface="Calibri"/>
              <a:ea typeface="Calibri"/>
              <a:cs typeface="Calibri"/>
              <a:sym typeface="Calibri"/>
            </a:endParaRPr>
          </a:p>
        </p:txBody>
      </p:sp>
      <p:sp>
        <p:nvSpPr>
          <p:cNvPr id="261" name="Google Shape;261;p24"/>
          <p:cNvSpPr txBox="1"/>
          <p:nvPr/>
        </p:nvSpPr>
        <p:spPr>
          <a:xfrm>
            <a:off x="6827675" y="3049850"/>
            <a:ext cx="102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FF00"/>
                </a:solidFill>
                <a:latin typeface="Calibri"/>
                <a:ea typeface="Calibri"/>
                <a:cs typeface="Calibri"/>
                <a:sym typeface="Calibri"/>
              </a:rPr>
              <a:t>-&gt; pass</a:t>
            </a:r>
            <a:endParaRPr b="1">
              <a:solidFill>
                <a:srgbClr val="00FF00"/>
              </a:solidFill>
              <a:latin typeface="Calibri"/>
              <a:ea typeface="Calibri"/>
              <a:cs typeface="Calibri"/>
              <a:sym typeface="Calibri"/>
            </a:endParaRPr>
          </a:p>
          <a:p>
            <a:pPr indent="0" lvl="0" marL="0" rtl="0" algn="l">
              <a:spcBef>
                <a:spcPts val="0"/>
              </a:spcBef>
              <a:spcAft>
                <a:spcPts val="0"/>
              </a:spcAft>
              <a:buNone/>
            </a:pPr>
            <a:r>
              <a:rPr b="1" lang="en">
                <a:solidFill>
                  <a:srgbClr val="FF0000"/>
                </a:solidFill>
                <a:latin typeface="Calibri"/>
                <a:ea typeface="Calibri"/>
                <a:cs typeface="Calibri"/>
                <a:sym typeface="Calibri"/>
              </a:rPr>
              <a:t>-&gt; fail</a:t>
            </a:r>
            <a:endParaRPr b="1">
              <a:solidFill>
                <a:srgbClr val="FF0000"/>
              </a:solidFill>
              <a:latin typeface="Calibri"/>
              <a:ea typeface="Calibri"/>
              <a:cs typeface="Calibri"/>
              <a:sym typeface="Calibri"/>
            </a:endParaRPr>
          </a:p>
        </p:txBody>
      </p:sp>
      <p:sp>
        <p:nvSpPr>
          <p:cNvPr id="262" name="Google Shape;262;p24"/>
          <p:cNvSpPr txBox="1"/>
          <p:nvPr/>
        </p:nvSpPr>
        <p:spPr>
          <a:xfrm>
            <a:off x="1911000" y="1892850"/>
            <a:ext cx="763500" cy="261600"/>
          </a:xfrm>
          <a:prstGeom prst="rect">
            <a:avLst/>
          </a:prstGeom>
          <a:noFill/>
          <a:ln cap="flat" cmpd="sng" w="38100">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5"/>
          <p:cNvPicPr preferRelativeResize="0"/>
          <p:nvPr/>
        </p:nvPicPr>
        <p:blipFill>
          <a:blip r:embed="rId3">
            <a:alphaModFix/>
          </a:blip>
          <a:stretch>
            <a:fillRect/>
          </a:stretch>
        </p:blipFill>
        <p:spPr>
          <a:xfrm>
            <a:off x="2024525" y="468300"/>
            <a:ext cx="5094950" cy="3937725"/>
          </a:xfrm>
          <a:prstGeom prst="rect">
            <a:avLst/>
          </a:prstGeom>
          <a:noFill/>
          <a:ln>
            <a:noFill/>
          </a:ln>
        </p:spPr>
      </p:pic>
      <p:sp>
        <p:nvSpPr>
          <p:cNvPr id="268" name="Google Shape;268;p25"/>
          <p:cNvSpPr txBox="1"/>
          <p:nvPr/>
        </p:nvSpPr>
        <p:spPr>
          <a:xfrm>
            <a:off x="2254650" y="4465550"/>
            <a:ext cx="5752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i="1" lang="en">
                <a:latin typeface="Calibri"/>
                <a:ea typeface="Calibri"/>
                <a:cs typeface="Calibri"/>
                <a:sym typeface="Calibri"/>
              </a:rPr>
              <a:t>Liskov Substitution concerne les Contrats d’utilisation</a:t>
            </a:r>
            <a:endParaRPr i="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nvSpPr>
        <p:spPr>
          <a:xfrm>
            <a:off x="753950" y="675900"/>
            <a:ext cx="3885000" cy="3417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a:latin typeface="Calibri"/>
                <a:ea typeface="Calibri"/>
                <a:cs typeface="Calibri"/>
                <a:sym typeface="Calibri"/>
              </a:rPr>
              <a:t>Comment être conforme au LSP ?</a:t>
            </a:r>
            <a:endParaRPr b="1">
              <a:latin typeface="Calibri"/>
              <a:ea typeface="Calibri"/>
              <a:cs typeface="Calibri"/>
              <a:sym typeface="Calibri"/>
            </a:endParaRPr>
          </a:p>
          <a:p>
            <a:pPr indent="0" lvl="0" marL="457200" rtl="0" algn="l">
              <a:spcBef>
                <a:spcPts val="0"/>
              </a:spcBef>
              <a:spcAft>
                <a:spcPts val="0"/>
              </a:spcAft>
              <a:buNone/>
            </a:pPr>
            <a:r>
              <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Covariance </a:t>
            </a:r>
            <a:r>
              <a:rPr lang="en">
                <a:latin typeface="Calibri"/>
                <a:ea typeface="Calibri"/>
                <a:cs typeface="Calibri"/>
                <a:sym typeface="Calibri"/>
              </a:rPr>
              <a:t>du type de retour dans la classe enfant : (renvoyer un type équivalent ou plus restreint)</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Contravariance </a:t>
            </a:r>
            <a:r>
              <a:rPr lang="en">
                <a:latin typeface="Calibri"/>
                <a:ea typeface="Calibri"/>
                <a:cs typeface="Calibri"/>
                <a:sym typeface="Calibri"/>
              </a:rPr>
              <a:t>des arguments de méthode dans la classe enfant : (accepter un type d’argument </a:t>
            </a:r>
            <a:r>
              <a:rPr lang="en">
                <a:latin typeface="Calibri"/>
                <a:ea typeface="Calibri"/>
                <a:cs typeface="Calibri"/>
                <a:sym typeface="Calibri"/>
              </a:rPr>
              <a:t> équivalent ou </a:t>
            </a:r>
            <a:r>
              <a:rPr lang="en">
                <a:latin typeface="Calibri"/>
                <a:ea typeface="Calibri"/>
                <a:cs typeface="Calibri"/>
                <a:sym typeface="Calibri"/>
              </a:rPr>
              <a:t>plus large)</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Aucune nouvelle exception ne doit être générée par la méthode de la classe enfant, sauf si celles-ci sont elles-mêmes des </a:t>
            </a:r>
            <a:r>
              <a:rPr b="1" lang="en">
                <a:latin typeface="Calibri"/>
                <a:ea typeface="Calibri"/>
                <a:cs typeface="Calibri"/>
                <a:sym typeface="Calibri"/>
              </a:rPr>
              <a:t>enfants des exceptions</a:t>
            </a:r>
            <a:r>
              <a:rPr lang="en">
                <a:latin typeface="Calibri"/>
                <a:ea typeface="Calibri"/>
                <a:cs typeface="Calibri"/>
                <a:sym typeface="Calibri"/>
              </a:rPr>
              <a:t> levées par la méthode du parent.</a:t>
            </a:r>
            <a:endParaRPr>
              <a:latin typeface="Calibri"/>
              <a:ea typeface="Calibri"/>
              <a:cs typeface="Calibri"/>
              <a:sym typeface="Calibri"/>
            </a:endParaRPr>
          </a:p>
        </p:txBody>
      </p:sp>
      <p:sp>
        <p:nvSpPr>
          <p:cNvPr id="274" name="Google Shape;274;p26"/>
          <p:cNvSpPr txBox="1"/>
          <p:nvPr/>
        </p:nvSpPr>
        <p:spPr>
          <a:xfrm>
            <a:off x="821275" y="4000950"/>
            <a:ext cx="3885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Co/Cont g</a:t>
            </a:r>
            <a:r>
              <a:rPr lang="en">
                <a:latin typeface="Calibri"/>
                <a:ea typeface="Calibri"/>
                <a:cs typeface="Calibri"/>
                <a:sym typeface="Calibri"/>
              </a:rPr>
              <a:t>éré en natif depuis PHP 7.4</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Tous les langages ne l’impose pas forcément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75" name="Google Shape;275;p26"/>
          <p:cNvSpPr/>
          <p:nvPr/>
        </p:nvSpPr>
        <p:spPr>
          <a:xfrm>
            <a:off x="6019150" y="1039900"/>
            <a:ext cx="1080600" cy="95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a:t>
            </a:r>
            <a:endParaRPr/>
          </a:p>
          <a:p>
            <a:pPr indent="0" lvl="0" marL="0" rtl="0" algn="ctr">
              <a:spcBef>
                <a:spcPts val="0"/>
              </a:spcBef>
              <a:spcAft>
                <a:spcPts val="0"/>
              </a:spcAft>
              <a:buNone/>
            </a:pPr>
            <a:r>
              <a:rPr lang="en"/>
              <a:t>method($)</a:t>
            </a:r>
            <a:endParaRPr/>
          </a:p>
        </p:txBody>
      </p:sp>
      <p:sp>
        <p:nvSpPr>
          <p:cNvPr id="276" name="Google Shape;276;p26"/>
          <p:cNvSpPr/>
          <p:nvPr/>
        </p:nvSpPr>
        <p:spPr>
          <a:xfrm>
            <a:off x="6019150" y="2259100"/>
            <a:ext cx="1080600" cy="95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ChildClass</a:t>
            </a:r>
            <a:endParaRPr/>
          </a:p>
          <a:p>
            <a:pPr indent="0" lvl="0" marL="0" rtl="0" algn="ctr">
              <a:spcBef>
                <a:spcPts val="0"/>
              </a:spcBef>
              <a:spcAft>
                <a:spcPts val="0"/>
              </a:spcAft>
              <a:buNone/>
            </a:pPr>
            <a:r>
              <a:rPr lang="en"/>
              <a:t>method($)</a:t>
            </a:r>
            <a:endParaRPr/>
          </a:p>
        </p:txBody>
      </p:sp>
      <p:sp>
        <p:nvSpPr>
          <p:cNvPr id="277" name="Google Shape;277;p26"/>
          <p:cNvSpPr/>
          <p:nvPr/>
        </p:nvSpPr>
        <p:spPr>
          <a:xfrm>
            <a:off x="5851225" y="3478300"/>
            <a:ext cx="1441800" cy="95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a:t>
            </a:r>
            <a:r>
              <a:rPr lang="en"/>
              <a:t>ChildClass</a:t>
            </a:r>
            <a:endParaRPr/>
          </a:p>
          <a:p>
            <a:pPr indent="0" lvl="0" marL="0" rtl="0" algn="ctr">
              <a:spcBef>
                <a:spcPts val="0"/>
              </a:spcBef>
              <a:spcAft>
                <a:spcPts val="0"/>
              </a:spcAft>
              <a:buNone/>
            </a:pPr>
            <a:r>
              <a:rPr lang="en"/>
              <a:t>method($)</a:t>
            </a:r>
            <a:endParaRPr/>
          </a:p>
        </p:txBody>
      </p:sp>
      <p:sp>
        <p:nvSpPr>
          <p:cNvPr id="278" name="Google Shape;278;p26"/>
          <p:cNvSpPr/>
          <p:nvPr/>
        </p:nvSpPr>
        <p:spPr>
          <a:xfrm>
            <a:off x="5797575" y="1399425"/>
            <a:ext cx="221700" cy="16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txBox="1"/>
          <p:nvPr/>
        </p:nvSpPr>
        <p:spPr>
          <a:xfrm>
            <a:off x="5251975" y="1263300"/>
            <a:ext cx="41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int</a:t>
            </a:r>
            <a:endParaRPr>
              <a:latin typeface="Calibri"/>
              <a:ea typeface="Calibri"/>
              <a:cs typeface="Calibri"/>
              <a:sym typeface="Calibri"/>
            </a:endParaRPr>
          </a:p>
        </p:txBody>
      </p:sp>
      <p:sp>
        <p:nvSpPr>
          <p:cNvPr id="280" name="Google Shape;280;p26"/>
          <p:cNvSpPr txBox="1"/>
          <p:nvPr/>
        </p:nvSpPr>
        <p:spPr>
          <a:xfrm>
            <a:off x="4944950" y="2482500"/>
            <a:ext cx="6792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Calibri"/>
                <a:ea typeface="Calibri"/>
                <a:cs typeface="Calibri"/>
                <a:sym typeface="Calibri"/>
              </a:rPr>
              <a:t>i</a:t>
            </a:r>
            <a:r>
              <a:rPr lang="en">
                <a:latin typeface="Calibri"/>
                <a:ea typeface="Calibri"/>
                <a:cs typeface="Calibri"/>
                <a:sym typeface="Calibri"/>
              </a:rPr>
              <a:t>nt </a:t>
            </a:r>
            <a:endParaRPr>
              <a:latin typeface="Calibri"/>
              <a:ea typeface="Calibri"/>
              <a:cs typeface="Calibri"/>
              <a:sym typeface="Calibri"/>
            </a:endParaRPr>
          </a:p>
          <a:p>
            <a:pPr indent="0" lvl="0" marL="0" rtl="0" algn="r">
              <a:spcBef>
                <a:spcPts val="0"/>
              </a:spcBef>
              <a:spcAft>
                <a:spcPts val="0"/>
              </a:spcAft>
              <a:buNone/>
            </a:pPr>
            <a:r>
              <a:rPr lang="en">
                <a:latin typeface="Calibri"/>
                <a:ea typeface="Calibri"/>
                <a:cs typeface="Calibri"/>
                <a:sym typeface="Calibri"/>
              </a:rPr>
              <a:t>string</a:t>
            </a:r>
            <a:endParaRPr>
              <a:latin typeface="Calibri"/>
              <a:ea typeface="Calibri"/>
              <a:cs typeface="Calibri"/>
              <a:sym typeface="Calibri"/>
            </a:endParaRPr>
          </a:p>
        </p:txBody>
      </p:sp>
      <p:sp>
        <p:nvSpPr>
          <p:cNvPr id="281" name="Google Shape;281;p26"/>
          <p:cNvSpPr txBox="1"/>
          <p:nvPr/>
        </p:nvSpPr>
        <p:spPr>
          <a:xfrm>
            <a:off x="4802550" y="3625500"/>
            <a:ext cx="8217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Calibri"/>
                <a:ea typeface="Calibri"/>
                <a:cs typeface="Calibri"/>
                <a:sym typeface="Calibri"/>
              </a:rPr>
              <a:t>int </a:t>
            </a:r>
            <a:endParaRPr>
              <a:latin typeface="Calibri"/>
              <a:ea typeface="Calibri"/>
              <a:cs typeface="Calibri"/>
              <a:sym typeface="Calibri"/>
            </a:endParaRPr>
          </a:p>
          <a:p>
            <a:pPr indent="0" lvl="0" marL="0" rtl="0" algn="r">
              <a:spcBef>
                <a:spcPts val="0"/>
              </a:spcBef>
              <a:spcAft>
                <a:spcPts val="0"/>
              </a:spcAft>
              <a:buNone/>
            </a:pPr>
            <a:r>
              <a:rPr lang="en">
                <a:latin typeface="Calibri"/>
                <a:ea typeface="Calibri"/>
                <a:cs typeface="Calibri"/>
                <a:sym typeface="Calibri"/>
              </a:rPr>
              <a:t>string</a:t>
            </a:r>
            <a:endParaRPr>
              <a:latin typeface="Calibri"/>
              <a:ea typeface="Calibri"/>
              <a:cs typeface="Calibri"/>
              <a:sym typeface="Calibri"/>
            </a:endParaRPr>
          </a:p>
          <a:p>
            <a:pPr indent="0" lvl="0" marL="0" rtl="0" algn="r">
              <a:spcBef>
                <a:spcPts val="0"/>
              </a:spcBef>
              <a:spcAft>
                <a:spcPts val="0"/>
              </a:spcAft>
              <a:buNone/>
            </a:pPr>
            <a:r>
              <a:rPr lang="en">
                <a:latin typeface="Calibri"/>
                <a:ea typeface="Calibri"/>
                <a:cs typeface="Calibri"/>
                <a:sym typeface="Calibri"/>
              </a:rPr>
              <a:t>array…</a:t>
            </a:r>
            <a:endParaRPr>
              <a:latin typeface="Calibri"/>
              <a:ea typeface="Calibri"/>
              <a:cs typeface="Calibri"/>
              <a:sym typeface="Calibri"/>
            </a:endParaRPr>
          </a:p>
        </p:txBody>
      </p:sp>
      <p:sp>
        <p:nvSpPr>
          <p:cNvPr id="282" name="Google Shape;282;p26"/>
          <p:cNvSpPr/>
          <p:nvPr/>
        </p:nvSpPr>
        <p:spPr>
          <a:xfrm>
            <a:off x="5797575" y="2694825"/>
            <a:ext cx="221700" cy="16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5645175" y="3914025"/>
            <a:ext cx="221700" cy="16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7092975" y="1399425"/>
            <a:ext cx="221700" cy="16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7092975" y="2694825"/>
            <a:ext cx="221700" cy="16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7321575" y="3914025"/>
            <a:ext cx="221700" cy="16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txBox="1"/>
          <p:nvPr/>
        </p:nvSpPr>
        <p:spPr>
          <a:xfrm>
            <a:off x="4800600" y="425100"/>
            <a:ext cx="127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1"/>
                </a:solidFill>
                <a:latin typeface="Calibri"/>
                <a:ea typeface="Calibri"/>
                <a:cs typeface="Calibri"/>
                <a:sym typeface="Calibri"/>
              </a:rPr>
              <a:t>Contravariance des arguments</a:t>
            </a:r>
            <a:endParaRPr>
              <a:solidFill>
                <a:schemeClr val="accent1"/>
              </a:solidFill>
              <a:latin typeface="Calibri"/>
              <a:ea typeface="Calibri"/>
              <a:cs typeface="Calibri"/>
              <a:sym typeface="Calibri"/>
            </a:endParaRPr>
          </a:p>
        </p:txBody>
      </p:sp>
      <p:sp>
        <p:nvSpPr>
          <p:cNvPr id="288" name="Google Shape;288;p26"/>
          <p:cNvSpPr txBox="1"/>
          <p:nvPr/>
        </p:nvSpPr>
        <p:spPr>
          <a:xfrm>
            <a:off x="7086600" y="425100"/>
            <a:ext cx="127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1"/>
                </a:solidFill>
                <a:latin typeface="Calibri"/>
                <a:ea typeface="Calibri"/>
                <a:cs typeface="Calibri"/>
                <a:sym typeface="Calibri"/>
              </a:rPr>
              <a:t>Covariance du type de retour</a:t>
            </a:r>
            <a:endParaRPr>
              <a:solidFill>
                <a:schemeClr val="accent1"/>
              </a:solidFill>
              <a:latin typeface="Calibri"/>
              <a:ea typeface="Calibri"/>
              <a:cs typeface="Calibri"/>
              <a:sym typeface="Calibri"/>
            </a:endParaRPr>
          </a:p>
        </p:txBody>
      </p:sp>
      <p:sp>
        <p:nvSpPr>
          <p:cNvPr id="289" name="Google Shape;289;p26"/>
          <p:cNvSpPr txBox="1"/>
          <p:nvPr/>
        </p:nvSpPr>
        <p:spPr>
          <a:xfrm>
            <a:off x="7461775" y="1263300"/>
            <a:ext cx="7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Object</a:t>
            </a:r>
            <a:endParaRPr>
              <a:latin typeface="Calibri"/>
              <a:ea typeface="Calibri"/>
              <a:cs typeface="Calibri"/>
              <a:sym typeface="Calibri"/>
            </a:endParaRPr>
          </a:p>
        </p:txBody>
      </p:sp>
      <p:sp>
        <p:nvSpPr>
          <p:cNvPr id="290" name="Google Shape;290;p26"/>
          <p:cNvSpPr txBox="1"/>
          <p:nvPr/>
        </p:nvSpPr>
        <p:spPr>
          <a:xfrm>
            <a:off x="7385575" y="2558700"/>
            <a:ext cx="10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Child</a:t>
            </a:r>
            <a:r>
              <a:rPr lang="en">
                <a:latin typeface="Calibri"/>
                <a:ea typeface="Calibri"/>
                <a:cs typeface="Calibri"/>
                <a:sym typeface="Calibri"/>
              </a:rPr>
              <a:t>Object </a:t>
            </a:r>
            <a:endParaRPr>
              <a:latin typeface="Calibri"/>
              <a:ea typeface="Calibri"/>
              <a:cs typeface="Calibri"/>
              <a:sym typeface="Calibri"/>
            </a:endParaRPr>
          </a:p>
        </p:txBody>
      </p:sp>
      <p:sp>
        <p:nvSpPr>
          <p:cNvPr id="291" name="Google Shape;291;p26"/>
          <p:cNvSpPr txBox="1"/>
          <p:nvPr/>
        </p:nvSpPr>
        <p:spPr>
          <a:xfrm>
            <a:off x="7537975" y="3777900"/>
            <a:ext cx="132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Sub</a:t>
            </a:r>
            <a:r>
              <a:rPr lang="en">
                <a:latin typeface="Calibri"/>
                <a:ea typeface="Calibri"/>
                <a:cs typeface="Calibri"/>
                <a:sym typeface="Calibri"/>
              </a:rPr>
              <a:t>ChildObject…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27"/>
          <p:cNvPicPr preferRelativeResize="0"/>
          <p:nvPr/>
        </p:nvPicPr>
        <p:blipFill>
          <a:blip r:embed="rId3">
            <a:alphaModFix/>
          </a:blip>
          <a:stretch>
            <a:fillRect/>
          </a:stretch>
        </p:blipFill>
        <p:spPr>
          <a:xfrm rot="-5400000">
            <a:off x="2841206" y="908856"/>
            <a:ext cx="3461575" cy="3534300"/>
          </a:xfrm>
          <a:prstGeom prst="rect">
            <a:avLst/>
          </a:prstGeom>
          <a:noFill/>
          <a:ln>
            <a:noFill/>
          </a:ln>
        </p:spPr>
      </p:pic>
      <p:sp>
        <p:nvSpPr>
          <p:cNvPr id="297" name="Google Shape;297;p27"/>
          <p:cNvSpPr txBox="1"/>
          <p:nvPr/>
        </p:nvSpPr>
        <p:spPr>
          <a:xfrm>
            <a:off x="916350" y="1023700"/>
            <a:ext cx="132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Calibri"/>
                <a:ea typeface="Calibri"/>
                <a:cs typeface="Calibri"/>
                <a:sym typeface="Calibri"/>
              </a:rPr>
              <a:t>Input</a:t>
            </a:r>
            <a:endParaRPr/>
          </a:p>
        </p:txBody>
      </p:sp>
      <p:sp>
        <p:nvSpPr>
          <p:cNvPr id="298" name="Google Shape;298;p27"/>
          <p:cNvSpPr txBox="1"/>
          <p:nvPr/>
        </p:nvSpPr>
        <p:spPr>
          <a:xfrm>
            <a:off x="7141100" y="945225"/>
            <a:ext cx="1038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Calibri"/>
                <a:ea typeface="Calibri"/>
                <a:cs typeface="Calibri"/>
                <a:sym typeface="Calibri"/>
              </a:rPr>
              <a:t>Output</a:t>
            </a:r>
            <a:endParaRPr/>
          </a:p>
        </p:txBody>
      </p:sp>
      <p:sp>
        <p:nvSpPr>
          <p:cNvPr id="299" name="Google Shape;299;p27"/>
          <p:cNvSpPr/>
          <p:nvPr/>
        </p:nvSpPr>
        <p:spPr>
          <a:xfrm>
            <a:off x="3646725" y="1575500"/>
            <a:ext cx="2067900" cy="219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a:t>
            </a:r>
            <a:endParaRPr/>
          </a:p>
        </p:txBody>
      </p:sp>
      <p:sp>
        <p:nvSpPr>
          <p:cNvPr id="300" name="Google Shape;300;p27"/>
          <p:cNvSpPr txBox="1"/>
          <p:nvPr/>
        </p:nvSpPr>
        <p:spPr>
          <a:xfrm rot="-1278218">
            <a:off x="1409831" y="1724168"/>
            <a:ext cx="519391" cy="43097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alibri"/>
                <a:ea typeface="Calibri"/>
                <a:cs typeface="Calibri"/>
                <a:sym typeface="Calibri"/>
              </a:rPr>
              <a:t>int</a:t>
            </a:r>
            <a:endParaRPr sz="1600">
              <a:latin typeface="Calibri"/>
              <a:ea typeface="Calibri"/>
              <a:cs typeface="Calibri"/>
              <a:sym typeface="Calibri"/>
            </a:endParaRPr>
          </a:p>
        </p:txBody>
      </p:sp>
      <p:sp>
        <p:nvSpPr>
          <p:cNvPr id="301" name="Google Shape;301;p27"/>
          <p:cNvSpPr txBox="1"/>
          <p:nvPr/>
        </p:nvSpPr>
        <p:spPr>
          <a:xfrm rot="722460">
            <a:off x="1955537" y="2369608"/>
            <a:ext cx="714725" cy="40028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object</a:t>
            </a:r>
            <a:endParaRPr>
              <a:latin typeface="Calibri"/>
              <a:ea typeface="Calibri"/>
              <a:cs typeface="Calibri"/>
              <a:sym typeface="Calibri"/>
            </a:endParaRPr>
          </a:p>
        </p:txBody>
      </p:sp>
      <p:sp>
        <p:nvSpPr>
          <p:cNvPr id="302" name="Google Shape;302;p27"/>
          <p:cNvSpPr txBox="1"/>
          <p:nvPr/>
        </p:nvSpPr>
        <p:spPr>
          <a:xfrm rot="-1770192">
            <a:off x="1230638" y="2908345"/>
            <a:ext cx="714558" cy="43082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alibri"/>
                <a:ea typeface="Calibri"/>
                <a:cs typeface="Calibri"/>
                <a:sym typeface="Calibri"/>
              </a:rPr>
              <a:t>array</a:t>
            </a:r>
            <a:endParaRPr sz="1600">
              <a:latin typeface="Calibri"/>
              <a:ea typeface="Calibri"/>
              <a:cs typeface="Calibri"/>
              <a:sym typeface="Calibri"/>
            </a:endParaRPr>
          </a:p>
        </p:txBody>
      </p:sp>
      <p:sp>
        <p:nvSpPr>
          <p:cNvPr id="303" name="Google Shape;303;p27"/>
          <p:cNvSpPr txBox="1"/>
          <p:nvPr/>
        </p:nvSpPr>
        <p:spPr>
          <a:xfrm rot="726996">
            <a:off x="1674460" y="3531033"/>
            <a:ext cx="714620" cy="40011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etc…</a:t>
            </a:r>
            <a:endParaRPr>
              <a:latin typeface="Calibri"/>
              <a:ea typeface="Calibri"/>
              <a:cs typeface="Calibri"/>
              <a:sym typeface="Calibri"/>
            </a:endParaRPr>
          </a:p>
        </p:txBody>
      </p:sp>
      <p:sp>
        <p:nvSpPr>
          <p:cNvPr id="304" name="Google Shape;304;p27"/>
          <p:cNvSpPr txBox="1"/>
          <p:nvPr/>
        </p:nvSpPr>
        <p:spPr>
          <a:xfrm rot="1443">
            <a:off x="6542337" y="2371638"/>
            <a:ext cx="7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parent</a:t>
            </a:r>
            <a:endParaRPr>
              <a:latin typeface="Calibri"/>
              <a:ea typeface="Calibri"/>
              <a:cs typeface="Calibri"/>
              <a:sym typeface="Calibri"/>
            </a:endParaRPr>
          </a:p>
        </p:txBody>
      </p:sp>
      <p:sp>
        <p:nvSpPr>
          <p:cNvPr id="305" name="Google Shape;305;p27"/>
          <p:cNvSpPr txBox="1"/>
          <p:nvPr/>
        </p:nvSpPr>
        <p:spPr>
          <a:xfrm rot="1443">
            <a:off x="7333137" y="2439688"/>
            <a:ext cx="714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libri"/>
                <a:ea typeface="Calibri"/>
                <a:cs typeface="Calibri"/>
                <a:sym typeface="Calibri"/>
              </a:rPr>
              <a:t>child</a:t>
            </a:r>
            <a:endParaRPr sz="1000">
              <a:latin typeface="Calibri"/>
              <a:ea typeface="Calibri"/>
              <a:cs typeface="Calibri"/>
              <a:sym typeface="Calibri"/>
            </a:endParaRPr>
          </a:p>
        </p:txBody>
      </p:sp>
      <p:sp>
        <p:nvSpPr>
          <p:cNvPr id="306" name="Google Shape;306;p27"/>
          <p:cNvSpPr txBox="1"/>
          <p:nvPr/>
        </p:nvSpPr>
        <p:spPr>
          <a:xfrm rot="1443">
            <a:off x="7942737" y="2439688"/>
            <a:ext cx="714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Calibri"/>
                <a:ea typeface="Calibri"/>
                <a:cs typeface="Calibri"/>
                <a:sym typeface="Calibri"/>
              </a:rPr>
              <a:t>int</a:t>
            </a:r>
            <a:endParaRPr sz="6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8"/>
          <p:cNvSpPr/>
          <p:nvPr/>
        </p:nvSpPr>
        <p:spPr>
          <a:xfrm>
            <a:off x="613000" y="946300"/>
            <a:ext cx="3389400" cy="1046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$client-&gt;run(Manager $manager)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$manager-&gt;manage(“EAN135-abf”);</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$manager-&gt;manage(32);</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12" name="Google Shape;312;p28"/>
          <p:cNvSpPr txBox="1"/>
          <p:nvPr/>
        </p:nvSpPr>
        <p:spPr>
          <a:xfrm>
            <a:off x="446575" y="414375"/>
            <a:ext cx="774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a:t>
            </a:r>
            <a:r>
              <a:rPr b="1" lang="en" sz="1600">
                <a:solidFill>
                  <a:srgbClr val="980000"/>
                </a:solidFill>
                <a:latin typeface="Calibri"/>
                <a:ea typeface="Calibri"/>
                <a:cs typeface="Calibri"/>
                <a:sym typeface="Calibri"/>
              </a:rPr>
              <a:t>Gérer</a:t>
            </a:r>
            <a:r>
              <a:rPr b="1" lang="en" sz="1600">
                <a:solidFill>
                  <a:srgbClr val="980000"/>
                </a:solidFill>
                <a:latin typeface="Calibri"/>
                <a:ea typeface="Calibri"/>
                <a:cs typeface="Calibri"/>
                <a:sym typeface="Calibri"/>
              </a:rPr>
              <a:t> la </a:t>
            </a:r>
            <a:r>
              <a:rPr b="1" lang="en" sz="1600" strike="sngStrike">
                <a:solidFill>
                  <a:srgbClr val="980000"/>
                </a:solidFill>
                <a:latin typeface="Calibri"/>
                <a:ea typeface="Calibri"/>
                <a:cs typeface="Calibri"/>
                <a:sym typeface="Calibri"/>
              </a:rPr>
              <a:t>convariatran</a:t>
            </a:r>
            <a:r>
              <a:rPr b="1" lang="en" sz="1600">
                <a:solidFill>
                  <a:srgbClr val="980000"/>
                </a:solidFill>
                <a:latin typeface="Calibri"/>
                <a:ea typeface="Calibri"/>
                <a:cs typeface="Calibri"/>
                <a:sym typeface="Calibri"/>
              </a:rPr>
              <a:t>, la </a:t>
            </a:r>
            <a:r>
              <a:rPr b="1" lang="en" sz="1600" strike="sngStrike">
                <a:solidFill>
                  <a:srgbClr val="980000"/>
                </a:solidFill>
                <a:latin typeface="Calibri"/>
                <a:ea typeface="Calibri"/>
                <a:cs typeface="Calibri"/>
                <a:sym typeface="Calibri"/>
              </a:rPr>
              <a:t>varicontrance</a:t>
            </a:r>
            <a:r>
              <a:rPr b="1" lang="en" sz="1600">
                <a:solidFill>
                  <a:srgbClr val="980000"/>
                </a:solidFill>
                <a:latin typeface="Calibri"/>
                <a:ea typeface="Calibri"/>
                <a:cs typeface="Calibri"/>
                <a:sym typeface="Calibri"/>
              </a:rPr>
              <a:t>, la </a:t>
            </a:r>
            <a:r>
              <a:rPr b="1" lang="en" sz="1600" strike="sngStrike">
                <a:solidFill>
                  <a:srgbClr val="980000"/>
                </a:solidFill>
                <a:latin typeface="Calibri"/>
                <a:ea typeface="Calibri"/>
                <a:cs typeface="Calibri"/>
                <a:sym typeface="Calibri"/>
              </a:rPr>
              <a:t>covartra</a:t>
            </a:r>
            <a:r>
              <a:rPr b="1" lang="en" sz="1600">
                <a:solidFill>
                  <a:srgbClr val="980000"/>
                </a:solidFill>
                <a:latin typeface="Calibri"/>
                <a:ea typeface="Calibri"/>
                <a:cs typeface="Calibri"/>
                <a:sym typeface="Calibri"/>
              </a:rPr>
              <a:t>, la liste d’arguments…</a:t>
            </a:r>
            <a:endParaRPr b="1" sz="1600">
              <a:solidFill>
                <a:srgbClr val="980000"/>
              </a:solidFill>
              <a:latin typeface="Calibri"/>
              <a:ea typeface="Calibri"/>
              <a:cs typeface="Calibri"/>
              <a:sym typeface="Calibri"/>
            </a:endParaRPr>
          </a:p>
        </p:txBody>
      </p:sp>
      <p:sp>
        <p:nvSpPr>
          <p:cNvPr id="313" name="Google Shape;313;p28"/>
          <p:cNvSpPr/>
          <p:nvPr/>
        </p:nvSpPr>
        <p:spPr>
          <a:xfrm>
            <a:off x="613000" y="2165500"/>
            <a:ext cx="3389400" cy="10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$client-&gt;run(Manager $manager)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$manager-&gt;manage(</a:t>
            </a:r>
            <a:r>
              <a:rPr lang="en">
                <a:solidFill>
                  <a:schemeClr val="accent1"/>
                </a:solidFill>
                <a:latin typeface="Calibri"/>
                <a:ea typeface="Calibri"/>
                <a:cs typeface="Calibri"/>
                <a:sym typeface="Calibri"/>
              </a:rPr>
              <a:t>“EAN135-abf”</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$manager-&gt;</a:t>
            </a:r>
            <a:r>
              <a:rPr lang="en">
                <a:solidFill>
                  <a:schemeClr val="accent2"/>
                </a:solidFill>
                <a:latin typeface="Calibri"/>
                <a:ea typeface="Calibri"/>
                <a:cs typeface="Calibri"/>
                <a:sym typeface="Calibri"/>
              </a:rPr>
              <a:t>manage(32);              —---&gt; </a:t>
            </a:r>
            <a:r>
              <a:rPr b="1" lang="en">
                <a:solidFill>
                  <a:schemeClr val="accent2"/>
                </a:solidFill>
                <a:latin typeface="Calibri"/>
                <a:ea typeface="Calibri"/>
                <a:cs typeface="Calibri"/>
                <a:sym typeface="Calibri"/>
              </a:rPr>
              <a:t>fail</a:t>
            </a:r>
            <a:endParaRPr b="1">
              <a:latin typeface="Calibri"/>
              <a:ea typeface="Calibri"/>
              <a:cs typeface="Calibri"/>
              <a:sym typeface="Calibri"/>
            </a:endParaRPr>
          </a:p>
        </p:txBody>
      </p:sp>
      <p:sp>
        <p:nvSpPr>
          <p:cNvPr id="314" name="Google Shape;314;p28"/>
          <p:cNvSpPr/>
          <p:nvPr/>
        </p:nvSpPr>
        <p:spPr>
          <a:xfrm>
            <a:off x="613000" y="3384700"/>
            <a:ext cx="3389400" cy="1046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$client-&gt;run(Manager $manager)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solidFill>
                  <a:schemeClr val="accent1"/>
                </a:solidFill>
                <a:latin typeface="Calibri"/>
                <a:ea typeface="Calibri"/>
                <a:cs typeface="Calibri"/>
                <a:sym typeface="Calibri"/>
              </a:rPr>
              <a:t>$manager-&gt;manage(“EAN135-abf”);</a:t>
            </a:r>
            <a:endParaRPr>
              <a:solidFill>
                <a:schemeClr val="accent1"/>
              </a:solidFill>
              <a:latin typeface="Calibri"/>
              <a:ea typeface="Calibri"/>
              <a:cs typeface="Calibri"/>
              <a:sym typeface="Calibri"/>
            </a:endParaRPr>
          </a:p>
          <a:p>
            <a:pPr indent="0" lvl="0" marL="0" rtl="0" algn="l">
              <a:spcBef>
                <a:spcPts val="0"/>
              </a:spcBef>
              <a:spcAft>
                <a:spcPts val="0"/>
              </a:spcAft>
              <a:buNone/>
            </a:pPr>
            <a:r>
              <a:rPr lang="en">
                <a:solidFill>
                  <a:schemeClr val="accent1"/>
                </a:solidFill>
                <a:latin typeface="Calibri"/>
                <a:ea typeface="Calibri"/>
                <a:cs typeface="Calibri"/>
                <a:sym typeface="Calibri"/>
              </a:rPr>
              <a:t>    $manager-&gt;manage(32);</a:t>
            </a:r>
            <a:endParaRPr>
              <a:solidFill>
                <a:schemeClr val="accent1"/>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solidFill>
                  <a:schemeClr val="accent1"/>
                </a:solidFill>
                <a:latin typeface="Calibri"/>
                <a:ea typeface="Calibri"/>
                <a:cs typeface="Calibri"/>
                <a:sym typeface="Calibri"/>
              </a:rPr>
              <a:t>       </a:t>
            </a:r>
            <a:r>
              <a:rPr i="1" lang="en">
                <a:solidFill>
                  <a:schemeClr val="dk2"/>
                </a:solidFill>
                <a:latin typeface="Calibri"/>
                <a:ea typeface="Calibri"/>
                <a:cs typeface="Calibri"/>
                <a:sym typeface="Calibri"/>
              </a:rPr>
              <a:t>une sous-classe peut même en ajouter</a:t>
            </a:r>
            <a:endParaRPr i="1">
              <a:solidFill>
                <a:schemeClr val="dk2"/>
              </a:solidFill>
              <a:latin typeface="Calibri"/>
              <a:ea typeface="Calibri"/>
              <a:cs typeface="Calibri"/>
              <a:sym typeface="Calibri"/>
            </a:endParaRPr>
          </a:p>
        </p:txBody>
      </p:sp>
      <p:sp>
        <p:nvSpPr>
          <p:cNvPr id="315" name="Google Shape;315;p28"/>
          <p:cNvSpPr/>
          <p:nvPr/>
        </p:nvSpPr>
        <p:spPr>
          <a:xfrm>
            <a:off x="4346800" y="946300"/>
            <a:ext cx="3920400" cy="1046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ChildManager extends Manager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manage(</a:t>
            </a:r>
            <a:r>
              <a:rPr lang="en">
                <a:solidFill>
                  <a:schemeClr val="accent1"/>
                </a:solidFill>
                <a:latin typeface="Calibri"/>
                <a:ea typeface="Calibri"/>
                <a:cs typeface="Calibri"/>
                <a:sym typeface="Calibri"/>
              </a:rPr>
              <a:t>int|string</a:t>
            </a:r>
            <a:r>
              <a:rPr lang="en">
                <a:latin typeface="Calibri"/>
                <a:ea typeface="Calibri"/>
                <a:cs typeface="Calibri"/>
                <a:sym typeface="Calibri"/>
              </a:rPr>
              <a:t> $idOrEan)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$database-&gt;getProductByEan($idOrEan)</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$database-&gt;getProductById($idOrEan)</a:t>
            </a:r>
            <a:endParaRPr>
              <a:latin typeface="Calibri"/>
              <a:ea typeface="Calibri"/>
              <a:cs typeface="Calibri"/>
              <a:sym typeface="Calibri"/>
            </a:endParaRPr>
          </a:p>
        </p:txBody>
      </p:sp>
      <p:sp>
        <p:nvSpPr>
          <p:cNvPr id="316" name="Google Shape;316;p28"/>
          <p:cNvSpPr/>
          <p:nvPr/>
        </p:nvSpPr>
        <p:spPr>
          <a:xfrm>
            <a:off x="4346800" y="2165500"/>
            <a:ext cx="3920400" cy="10467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OnlyEanManager extends Manager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manage(</a:t>
            </a:r>
            <a:r>
              <a:rPr lang="en">
                <a:solidFill>
                  <a:schemeClr val="accent2"/>
                </a:solidFill>
                <a:latin typeface="Calibri"/>
                <a:ea typeface="Calibri"/>
                <a:cs typeface="Calibri"/>
                <a:sym typeface="Calibri"/>
              </a:rPr>
              <a:t>string</a:t>
            </a:r>
            <a:r>
              <a:rPr lang="en">
                <a:latin typeface="Calibri"/>
                <a:ea typeface="Calibri"/>
                <a:cs typeface="Calibri"/>
                <a:sym typeface="Calibri"/>
              </a:rPr>
              <a:t> $ean)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$database-&gt;getProductByEan($idOrEan)</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endParaRPr>
              <a:latin typeface="Calibri"/>
              <a:ea typeface="Calibri"/>
              <a:cs typeface="Calibri"/>
              <a:sym typeface="Calibri"/>
            </a:endParaRPr>
          </a:p>
        </p:txBody>
      </p:sp>
      <p:sp>
        <p:nvSpPr>
          <p:cNvPr id="317" name="Google Shape;317;p28"/>
          <p:cNvSpPr/>
          <p:nvPr/>
        </p:nvSpPr>
        <p:spPr>
          <a:xfrm>
            <a:off x="4346800" y="3384700"/>
            <a:ext cx="3920400" cy="1046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a:t>
            </a:r>
            <a:r>
              <a:rPr lang="en">
                <a:solidFill>
                  <a:schemeClr val="accent1"/>
                </a:solidFill>
                <a:latin typeface="Calibri"/>
                <a:ea typeface="Calibri"/>
                <a:cs typeface="Calibri"/>
                <a:sym typeface="Calibri"/>
              </a:rPr>
              <a:t>LSPManager </a:t>
            </a:r>
            <a:r>
              <a:rPr lang="en">
                <a:latin typeface="Calibri"/>
                <a:ea typeface="Calibri"/>
                <a:cs typeface="Calibri"/>
                <a:sym typeface="Calibri"/>
              </a:rPr>
              <a:t>extends Manager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manage(</a:t>
            </a:r>
            <a:r>
              <a:rPr lang="en">
                <a:solidFill>
                  <a:schemeClr val="accent1"/>
                </a:solidFill>
                <a:latin typeface="Calibri"/>
                <a:ea typeface="Calibri"/>
                <a:cs typeface="Calibri"/>
                <a:sym typeface="Calibri"/>
              </a:rPr>
              <a:t>int|string|array</a:t>
            </a:r>
            <a:r>
              <a:rPr lang="en">
                <a:latin typeface="Calibri"/>
                <a:ea typeface="Calibri"/>
                <a:cs typeface="Calibri"/>
                <a:sym typeface="Calibri"/>
              </a:rPr>
              <a:t> $param)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$database-&gt;getProductByEan($param)</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$database-&gt;getProductByArray($param)</a:t>
            </a:r>
            <a:endParaRPr>
              <a:latin typeface="Calibri"/>
              <a:ea typeface="Calibri"/>
              <a:cs typeface="Calibri"/>
              <a:sym typeface="Calibri"/>
            </a:endParaRPr>
          </a:p>
        </p:txBody>
      </p:sp>
      <p:sp>
        <p:nvSpPr>
          <p:cNvPr id="318" name="Google Shape;318;p28"/>
          <p:cNvSpPr txBox="1"/>
          <p:nvPr/>
        </p:nvSpPr>
        <p:spPr>
          <a:xfrm>
            <a:off x="979975" y="4462962"/>
            <a:ext cx="774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Les paramètres doivent prendre en compte l’existant </a:t>
            </a:r>
            <a:r>
              <a:rPr lang="en">
                <a:solidFill>
                  <a:schemeClr val="accent1"/>
                </a:solidFill>
                <a:latin typeface="Calibri"/>
                <a:ea typeface="Calibri"/>
                <a:cs typeface="Calibri"/>
                <a:sym typeface="Calibri"/>
              </a:rPr>
              <a:t>PLUS </a:t>
            </a:r>
            <a:r>
              <a:rPr lang="en">
                <a:latin typeface="Calibri"/>
                <a:ea typeface="Calibri"/>
                <a:cs typeface="Calibri"/>
                <a:sym typeface="Calibri"/>
              </a:rPr>
              <a:t>d’autres paramètres si besoin</a:t>
            </a:r>
            <a:endParaRPr>
              <a:latin typeface="Calibri"/>
              <a:ea typeface="Calibri"/>
              <a:cs typeface="Calibri"/>
              <a:sym typeface="Calibri"/>
            </a:endParaRPr>
          </a:p>
        </p:txBody>
      </p:sp>
      <p:pic>
        <p:nvPicPr>
          <p:cNvPr id="319" name="Google Shape;319;p28"/>
          <p:cNvPicPr preferRelativeResize="0"/>
          <p:nvPr/>
        </p:nvPicPr>
        <p:blipFill>
          <a:blip r:embed="rId3">
            <a:alphaModFix/>
          </a:blip>
          <a:stretch>
            <a:fillRect/>
          </a:stretch>
        </p:blipFill>
        <p:spPr>
          <a:xfrm>
            <a:off x="7787000" y="342150"/>
            <a:ext cx="939575" cy="1127490"/>
          </a:xfrm>
          <a:prstGeom prst="rect">
            <a:avLst/>
          </a:prstGeom>
          <a:noFill/>
          <a:ln>
            <a:noFill/>
          </a:ln>
        </p:spPr>
      </p:pic>
      <p:cxnSp>
        <p:nvCxnSpPr>
          <p:cNvPr id="320" name="Google Shape;320;p28"/>
          <p:cNvCxnSpPr>
            <a:stCxn id="311" idx="3"/>
            <a:endCxn id="315" idx="1"/>
          </p:cNvCxnSpPr>
          <p:nvPr/>
        </p:nvCxnSpPr>
        <p:spPr>
          <a:xfrm>
            <a:off x="4002400" y="1469650"/>
            <a:ext cx="344400" cy="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28"/>
          <p:cNvCxnSpPr>
            <a:stCxn id="313" idx="3"/>
            <a:endCxn id="316" idx="1"/>
          </p:cNvCxnSpPr>
          <p:nvPr/>
        </p:nvCxnSpPr>
        <p:spPr>
          <a:xfrm>
            <a:off x="4002400" y="2688850"/>
            <a:ext cx="344400" cy="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p28"/>
          <p:cNvCxnSpPr>
            <a:stCxn id="314" idx="3"/>
            <a:endCxn id="317" idx="1"/>
          </p:cNvCxnSpPr>
          <p:nvPr/>
        </p:nvCxnSpPr>
        <p:spPr>
          <a:xfrm>
            <a:off x="4002400" y="3908050"/>
            <a:ext cx="344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9"/>
          <p:cNvSpPr/>
          <p:nvPr/>
        </p:nvSpPr>
        <p:spPr>
          <a:xfrm>
            <a:off x="613000" y="1642900"/>
            <a:ext cx="3389400" cy="1046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$client-&gt;run(Manager $manager)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$manager-&gt;manage(new Param);</a:t>
            </a:r>
            <a:endParaRPr>
              <a:latin typeface="Calibri"/>
              <a:ea typeface="Calibri"/>
              <a:cs typeface="Calibri"/>
              <a:sym typeface="Calibri"/>
            </a:endParaRPr>
          </a:p>
        </p:txBody>
      </p:sp>
      <p:sp>
        <p:nvSpPr>
          <p:cNvPr id="328" name="Google Shape;328;p29"/>
          <p:cNvSpPr txBox="1"/>
          <p:nvPr/>
        </p:nvSpPr>
        <p:spPr>
          <a:xfrm>
            <a:off x="446575" y="338175"/>
            <a:ext cx="50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a:t>
            </a:r>
            <a:r>
              <a:rPr b="1" lang="en">
                <a:latin typeface="Calibri"/>
                <a:ea typeface="Calibri"/>
                <a:cs typeface="Calibri"/>
                <a:sym typeface="Calibri"/>
              </a:rPr>
              <a:t>Contravariance </a:t>
            </a:r>
            <a:r>
              <a:rPr b="1" lang="en">
                <a:latin typeface="Calibri"/>
                <a:ea typeface="Calibri"/>
                <a:cs typeface="Calibri"/>
                <a:sym typeface="Calibri"/>
              </a:rPr>
              <a:t>d’arguments </a:t>
            </a:r>
            <a:r>
              <a:rPr b="1" lang="en">
                <a:latin typeface="Calibri"/>
                <a:ea typeface="Calibri"/>
                <a:cs typeface="Calibri"/>
                <a:sym typeface="Calibri"/>
              </a:rPr>
              <a:t>avec un </a:t>
            </a:r>
            <a:r>
              <a:rPr b="1" lang="en" u="sng">
                <a:latin typeface="Calibri"/>
                <a:ea typeface="Calibri"/>
                <a:cs typeface="Calibri"/>
                <a:sym typeface="Calibri"/>
              </a:rPr>
              <a:t>objet</a:t>
            </a:r>
            <a:endParaRPr b="1" u="sng">
              <a:latin typeface="Calibri"/>
              <a:ea typeface="Calibri"/>
              <a:cs typeface="Calibri"/>
              <a:sym typeface="Calibri"/>
            </a:endParaRPr>
          </a:p>
        </p:txBody>
      </p:sp>
      <p:sp>
        <p:nvSpPr>
          <p:cNvPr id="329" name="Google Shape;329;p29"/>
          <p:cNvSpPr/>
          <p:nvPr/>
        </p:nvSpPr>
        <p:spPr>
          <a:xfrm>
            <a:off x="613000" y="2851300"/>
            <a:ext cx="3389400" cy="82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$client-&gt;run(Manager $manager)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$manager-&gt;</a:t>
            </a:r>
            <a:r>
              <a:rPr lang="en">
                <a:solidFill>
                  <a:schemeClr val="accent2"/>
                </a:solidFill>
                <a:latin typeface="Calibri"/>
                <a:ea typeface="Calibri"/>
                <a:cs typeface="Calibri"/>
                <a:sym typeface="Calibri"/>
              </a:rPr>
              <a:t>manage(</a:t>
            </a:r>
            <a:r>
              <a:rPr b="1" lang="en">
                <a:solidFill>
                  <a:schemeClr val="accent2"/>
                </a:solidFill>
                <a:latin typeface="Calibri"/>
                <a:ea typeface="Calibri"/>
                <a:cs typeface="Calibri"/>
                <a:sym typeface="Calibri"/>
              </a:rPr>
              <a:t>new Param</a:t>
            </a:r>
            <a:r>
              <a:rPr lang="en">
                <a:solidFill>
                  <a:schemeClr val="accent2"/>
                </a:solidFill>
                <a:latin typeface="Calibri"/>
                <a:ea typeface="Calibri"/>
                <a:cs typeface="Calibri"/>
                <a:sym typeface="Calibri"/>
              </a:rPr>
              <a:t>);   </a:t>
            </a:r>
            <a:endParaRPr>
              <a:solidFill>
                <a:schemeClr val="accent2"/>
              </a:solidFill>
              <a:latin typeface="Calibri"/>
              <a:ea typeface="Calibri"/>
              <a:cs typeface="Calibri"/>
              <a:sym typeface="Calibri"/>
            </a:endParaRPr>
          </a:p>
          <a:p>
            <a:pPr indent="0" lvl="0" marL="0" rtl="0" algn="l">
              <a:spcBef>
                <a:spcPts val="0"/>
              </a:spcBef>
              <a:spcAft>
                <a:spcPts val="0"/>
              </a:spcAft>
              <a:buNone/>
            </a:pPr>
            <a:r>
              <a:rPr lang="en">
                <a:solidFill>
                  <a:schemeClr val="accent2"/>
                </a:solidFill>
                <a:latin typeface="Calibri"/>
                <a:ea typeface="Calibri"/>
                <a:cs typeface="Calibri"/>
                <a:sym typeface="Calibri"/>
              </a:rPr>
              <a:t>                           </a:t>
            </a:r>
            <a:r>
              <a:rPr i="1" lang="en">
                <a:solidFill>
                  <a:schemeClr val="accent2"/>
                </a:solidFill>
                <a:latin typeface="Calibri"/>
                <a:ea typeface="Calibri"/>
                <a:cs typeface="Calibri"/>
                <a:sym typeface="Calibri"/>
              </a:rPr>
              <a:t>→ fail (getSpecific() inconnu)</a:t>
            </a:r>
            <a:endParaRPr i="1">
              <a:latin typeface="Calibri"/>
              <a:ea typeface="Calibri"/>
              <a:cs typeface="Calibri"/>
              <a:sym typeface="Calibri"/>
            </a:endParaRPr>
          </a:p>
        </p:txBody>
      </p:sp>
      <p:sp>
        <p:nvSpPr>
          <p:cNvPr id="330" name="Google Shape;330;p29"/>
          <p:cNvSpPr/>
          <p:nvPr/>
        </p:nvSpPr>
        <p:spPr>
          <a:xfrm>
            <a:off x="613000" y="3841900"/>
            <a:ext cx="3389400" cy="7854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$client-&gt;run(Manager $manager) {</a:t>
            </a:r>
            <a:endParaRPr>
              <a:solidFill>
                <a:schemeClr val="accent1"/>
              </a:solidFill>
              <a:latin typeface="Calibri"/>
              <a:ea typeface="Calibri"/>
              <a:cs typeface="Calibri"/>
              <a:sym typeface="Calibri"/>
            </a:endParaRPr>
          </a:p>
          <a:p>
            <a:pPr indent="0" lvl="0" marL="0" rtl="0" algn="l">
              <a:spcBef>
                <a:spcPts val="0"/>
              </a:spcBef>
              <a:spcAft>
                <a:spcPts val="0"/>
              </a:spcAft>
              <a:buNone/>
            </a:pPr>
            <a:r>
              <a:rPr lang="en">
                <a:solidFill>
                  <a:schemeClr val="accent1"/>
                </a:solidFill>
                <a:latin typeface="Calibri"/>
                <a:ea typeface="Calibri"/>
                <a:cs typeface="Calibri"/>
                <a:sym typeface="Calibri"/>
              </a:rPr>
              <a:t>    $manager-&gt;manage(new Param);  → </a:t>
            </a:r>
            <a:r>
              <a:rPr b="1" lang="en">
                <a:solidFill>
                  <a:schemeClr val="accent1"/>
                </a:solidFill>
                <a:latin typeface="Calibri"/>
                <a:ea typeface="Calibri"/>
                <a:cs typeface="Calibri"/>
                <a:sym typeface="Calibri"/>
              </a:rPr>
              <a:t>pass</a:t>
            </a:r>
            <a:endParaRPr b="1" i="1">
              <a:solidFill>
                <a:schemeClr val="accent1"/>
              </a:solidFill>
              <a:latin typeface="Calibri"/>
              <a:ea typeface="Calibri"/>
              <a:cs typeface="Calibri"/>
              <a:sym typeface="Calibri"/>
            </a:endParaRPr>
          </a:p>
        </p:txBody>
      </p:sp>
      <p:sp>
        <p:nvSpPr>
          <p:cNvPr id="331" name="Google Shape;331;p29"/>
          <p:cNvSpPr/>
          <p:nvPr/>
        </p:nvSpPr>
        <p:spPr>
          <a:xfrm>
            <a:off x="4172225" y="1632100"/>
            <a:ext cx="4504200" cy="1046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ChildManager extends Manager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manage(</a:t>
            </a:r>
            <a:r>
              <a:rPr lang="en">
                <a:solidFill>
                  <a:schemeClr val="accent1"/>
                </a:solidFill>
                <a:latin typeface="Calibri"/>
                <a:ea typeface="Calibri"/>
                <a:cs typeface="Calibri"/>
                <a:sym typeface="Calibri"/>
              </a:rPr>
              <a:t>Param</a:t>
            </a:r>
            <a:r>
              <a:rPr lang="en">
                <a:latin typeface="Calibri"/>
                <a:ea typeface="Calibri"/>
                <a:cs typeface="Calibri"/>
                <a:sym typeface="Calibri"/>
              </a:rPr>
              <a:t> $param)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$database-&gt;getProductByParam($</a:t>
            </a:r>
            <a:r>
              <a:rPr lang="en">
                <a:latin typeface="Calibri"/>
                <a:ea typeface="Calibri"/>
                <a:cs typeface="Calibri"/>
                <a:sym typeface="Calibri"/>
              </a:rPr>
              <a:t>param-&gt;</a:t>
            </a:r>
            <a:r>
              <a:rPr lang="en">
                <a:solidFill>
                  <a:schemeClr val="accent1"/>
                </a:solidFill>
                <a:latin typeface="Calibri"/>
                <a:ea typeface="Calibri"/>
                <a:cs typeface="Calibri"/>
                <a:sym typeface="Calibri"/>
              </a:rPr>
              <a:t>getParam</a:t>
            </a:r>
            <a:r>
              <a:rPr lang="en">
                <a:latin typeface="Calibri"/>
                <a:ea typeface="Calibri"/>
                <a:cs typeface="Calibri"/>
                <a:sym typeface="Calibri"/>
              </a:rPr>
              <a:t>()</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$database-&gt;getProductByArray(</a:t>
            </a:r>
            <a:r>
              <a:rPr lang="en">
                <a:latin typeface="Calibri"/>
                <a:ea typeface="Calibri"/>
                <a:cs typeface="Calibri"/>
                <a:sym typeface="Calibri"/>
              </a:rPr>
              <a:t>$param-&gt;</a:t>
            </a:r>
            <a:r>
              <a:rPr lang="en">
                <a:solidFill>
                  <a:schemeClr val="accent1"/>
                </a:solidFill>
                <a:latin typeface="Calibri"/>
                <a:ea typeface="Calibri"/>
                <a:cs typeface="Calibri"/>
                <a:sym typeface="Calibri"/>
              </a:rPr>
              <a:t>getInnerArr</a:t>
            </a:r>
            <a:r>
              <a:rPr lang="en">
                <a:latin typeface="Calibri"/>
                <a:ea typeface="Calibri"/>
                <a:cs typeface="Calibri"/>
                <a:sym typeface="Calibri"/>
              </a:rPr>
              <a:t>()</a:t>
            </a:r>
            <a:r>
              <a:rPr lang="en">
                <a:latin typeface="Calibri"/>
                <a:ea typeface="Calibri"/>
                <a:cs typeface="Calibri"/>
                <a:sym typeface="Calibri"/>
              </a:rPr>
              <a:t>)</a:t>
            </a:r>
            <a:endParaRPr>
              <a:latin typeface="Calibri"/>
              <a:ea typeface="Calibri"/>
              <a:cs typeface="Calibri"/>
              <a:sym typeface="Calibri"/>
            </a:endParaRPr>
          </a:p>
        </p:txBody>
      </p:sp>
      <p:sp>
        <p:nvSpPr>
          <p:cNvPr id="332" name="Google Shape;332;p29"/>
          <p:cNvSpPr/>
          <p:nvPr/>
        </p:nvSpPr>
        <p:spPr>
          <a:xfrm>
            <a:off x="4172225" y="2840500"/>
            <a:ext cx="4504200" cy="8289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SpecificManager extends Manager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manage(</a:t>
            </a:r>
            <a:r>
              <a:rPr lang="en">
                <a:solidFill>
                  <a:schemeClr val="accent2"/>
                </a:solidFill>
                <a:latin typeface="Calibri"/>
                <a:ea typeface="Calibri"/>
                <a:cs typeface="Calibri"/>
                <a:sym typeface="Calibri"/>
              </a:rPr>
              <a:t>SpecificParam</a:t>
            </a:r>
            <a:r>
              <a:rPr lang="en">
                <a:latin typeface="Calibri"/>
                <a:ea typeface="Calibri"/>
                <a:cs typeface="Calibri"/>
                <a:sym typeface="Calibri"/>
              </a:rPr>
              <a:t> $specific)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$database-&gt;getSpecialData($specific-&gt;</a:t>
            </a:r>
            <a:r>
              <a:rPr lang="en">
                <a:solidFill>
                  <a:schemeClr val="accent2"/>
                </a:solidFill>
                <a:latin typeface="Calibri"/>
                <a:ea typeface="Calibri"/>
                <a:cs typeface="Calibri"/>
                <a:sym typeface="Calibri"/>
              </a:rPr>
              <a:t>getSpecific</a:t>
            </a:r>
            <a:r>
              <a:rPr lang="en">
                <a:latin typeface="Calibri"/>
                <a:ea typeface="Calibri"/>
                <a:cs typeface="Calibri"/>
                <a:sym typeface="Calibri"/>
              </a:rPr>
              <a:t>())</a:t>
            </a:r>
            <a:endParaRPr>
              <a:latin typeface="Calibri"/>
              <a:ea typeface="Calibri"/>
              <a:cs typeface="Calibri"/>
              <a:sym typeface="Calibri"/>
            </a:endParaRPr>
          </a:p>
        </p:txBody>
      </p:sp>
      <p:sp>
        <p:nvSpPr>
          <p:cNvPr id="333" name="Google Shape;333;p29"/>
          <p:cNvSpPr/>
          <p:nvPr/>
        </p:nvSpPr>
        <p:spPr>
          <a:xfrm>
            <a:off x="4172225" y="3874600"/>
            <a:ext cx="4504200" cy="752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a:t>
            </a:r>
            <a:r>
              <a:rPr lang="en">
                <a:solidFill>
                  <a:schemeClr val="accent1"/>
                </a:solidFill>
                <a:latin typeface="Calibri"/>
                <a:ea typeface="Calibri"/>
                <a:cs typeface="Calibri"/>
                <a:sym typeface="Calibri"/>
              </a:rPr>
              <a:t>LSPManager </a:t>
            </a:r>
            <a:r>
              <a:rPr lang="en">
                <a:latin typeface="Calibri"/>
                <a:ea typeface="Calibri"/>
                <a:cs typeface="Calibri"/>
                <a:sym typeface="Calibri"/>
              </a:rPr>
              <a:t>extends Manager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manage(</a:t>
            </a:r>
            <a:r>
              <a:rPr lang="en">
                <a:solidFill>
                  <a:schemeClr val="accent1"/>
                </a:solidFill>
                <a:latin typeface="Calibri"/>
                <a:ea typeface="Calibri"/>
                <a:cs typeface="Calibri"/>
                <a:sym typeface="Calibri"/>
              </a:rPr>
              <a:t>ArrayObject</a:t>
            </a:r>
            <a:r>
              <a:rPr lang="en">
                <a:latin typeface="Calibri"/>
                <a:ea typeface="Calibri"/>
                <a:cs typeface="Calibri"/>
                <a:sym typeface="Calibri"/>
              </a:rPr>
              <a:t> $param)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$database-&gt;</a:t>
            </a:r>
            <a:r>
              <a:rPr lang="en">
                <a:latin typeface="Calibri"/>
                <a:ea typeface="Calibri"/>
                <a:cs typeface="Calibri"/>
                <a:sym typeface="Calibri"/>
              </a:rPr>
              <a:t>getProductByArray</a:t>
            </a:r>
            <a:r>
              <a:rPr lang="en">
                <a:latin typeface="Calibri"/>
                <a:ea typeface="Calibri"/>
                <a:cs typeface="Calibri"/>
                <a:sym typeface="Calibri"/>
              </a:rPr>
              <a:t>(</a:t>
            </a:r>
            <a:r>
              <a:rPr lang="en">
                <a:latin typeface="Calibri"/>
                <a:ea typeface="Calibri"/>
                <a:cs typeface="Calibri"/>
                <a:sym typeface="Calibri"/>
              </a:rPr>
              <a:t>$param-&gt;</a:t>
            </a:r>
            <a:r>
              <a:rPr lang="en">
                <a:solidFill>
                  <a:schemeClr val="accent1"/>
                </a:solidFill>
                <a:latin typeface="Calibri"/>
                <a:ea typeface="Calibri"/>
                <a:cs typeface="Calibri"/>
                <a:sym typeface="Calibri"/>
              </a:rPr>
              <a:t>getInnerArr</a:t>
            </a:r>
            <a:r>
              <a:rPr lang="en">
                <a:latin typeface="Calibri"/>
                <a:ea typeface="Calibri"/>
                <a:cs typeface="Calibri"/>
                <a:sym typeface="Calibri"/>
              </a:rPr>
              <a:t>()</a:t>
            </a:r>
            <a:r>
              <a:rPr lang="en">
                <a:latin typeface="Calibri"/>
                <a:ea typeface="Calibri"/>
                <a:cs typeface="Calibri"/>
                <a:sym typeface="Calibri"/>
              </a:rPr>
              <a:t>)</a:t>
            </a:r>
            <a:endParaRPr>
              <a:latin typeface="Calibri"/>
              <a:ea typeface="Calibri"/>
              <a:cs typeface="Calibri"/>
              <a:sym typeface="Calibri"/>
            </a:endParaRPr>
          </a:p>
        </p:txBody>
      </p:sp>
      <p:sp>
        <p:nvSpPr>
          <p:cNvPr id="334" name="Google Shape;334;p29"/>
          <p:cNvSpPr/>
          <p:nvPr/>
        </p:nvSpPr>
        <p:spPr>
          <a:xfrm>
            <a:off x="2899000" y="728500"/>
            <a:ext cx="2596200" cy="752700"/>
          </a:xfrm>
          <a:prstGeom prst="rect">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a:t>
            </a:r>
            <a:r>
              <a:rPr lang="en">
                <a:latin typeface="Calibri"/>
                <a:ea typeface="Calibri"/>
                <a:cs typeface="Calibri"/>
                <a:sym typeface="Calibri"/>
              </a:rPr>
              <a:t>lass </a:t>
            </a:r>
            <a:r>
              <a:rPr lang="en">
                <a:solidFill>
                  <a:srgbClr val="A64D79"/>
                </a:solidFill>
                <a:latin typeface="Calibri"/>
                <a:ea typeface="Calibri"/>
                <a:cs typeface="Calibri"/>
                <a:sym typeface="Calibri"/>
              </a:rPr>
              <a:t>Param </a:t>
            </a:r>
            <a:r>
              <a:rPr lang="en">
                <a:latin typeface="Calibri"/>
                <a:ea typeface="Calibri"/>
                <a:cs typeface="Calibri"/>
                <a:sym typeface="Calibri"/>
              </a:rPr>
              <a:t>extends ArrayObject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i="1" lang="en">
                <a:latin typeface="Calibri"/>
                <a:ea typeface="Calibri"/>
                <a:cs typeface="Calibri"/>
                <a:sym typeface="Calibri"/>
              </a:rPr>
              <a:t>f</a:t>
            </a:r>
            <a:r>
              <a:rPr i="1" lang="en">
                <a:latin typeface="Calibri"/>
                <a:ea typeface="Calibri"/>
                <a:cs typeface="Calibri"/>
                <a:sym typeface="Calibri"/>
              </a:rPr>
              <a:t>unction getInnerArray()</a:t>
            </a:r>
            <a:endParaRPr i="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f</a:t>
            </a:r>
            <a:r>
              <a:rPr lang="en">
                <a:latin typeface="Calibri"/>
                <a:ea typeface="Calibri"/>
                <a:cs typeface="Calibri"/>
                <a:sym typeface="Calibri"/>
              </a:rPr>
              <a:t>unction getParam()</a:t>
            </a:r>
            <a:endParaRPr>
              <a:latin typeface="Calibri"/>
              <a:ea typeface="Calibri"/>
              <a:cs typeface="Calibri"/>
              <a:sym typeface="Calibri"/>
            </a:endParaRPr>
          </a:p>
        </p:txBody>
      </p:sp>
      <p:sp>
        <p:nvSpPr>
          <p:cNvPr id="335" name="Google Shape;335;p29"/>
          <p:cNvSpPr/>
          <p:nvPr/>
        </p:nvSpPr>
        <p:spPr>
          <a:xfrm>
            <a:off x="5642200" y="536825"/>
            <a:ext cx="2847600" cy="944400"/>
          </a:xfrm>
          <a:prstGeom prst="rect">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a:t>
            </a:r>
            <a:r>
              <a:rPr lang="en">
                <a:solidFill>
                  <a:srgbClr val="A64D79"/>
                </a:solidFill>
                <a:latin typeface="Calibri"/>
                <a:ea typeface="Calibri"/>
                <a:cs typeface="Calibri"/>
                <a:sym typeface="Calibri"/>
              </a:rPr>
              <a:t>SpecificParam </a:t>
            </a:r>
            <a:r>
              <a:rPr lang="en">
                <a:latin typeface="Calibri"/>
                <a:ea typeface="Calibri"/>
                <a:cs typeface="Calibri"/>
                <a:sym typeface="Calibri"/>
              </a:rPr>
              <a:t>extends Param</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i="1" lang="en">
                <a:latin typeface="Calibri"/>
                <a:ea typeface="Calibri"/>
                <a:cs typeface="Calibri"/>
                <a:sym typeface="Calibri"/>
              </a:rPr>
              <a:t>f</a:t>
            </a:r>
            <a:r>
              <a:rPr i="1" lang="en">
                <a:latin typeface="Calibri"/>
                <a:ea typeface="Calibri"/>
                <a:cs typeface="Calibri"/>
                <a:sym typeface="Calibri"/>
              </a:rPr>
              <a:t>unction getInnerArray()</a:t>
            </a:r>
            <a:endParaRPr i="1">
              <a:latin typeface="Calibri"/>
              <a:ea typeface="Calibri"/>
              <a:cs typeface="Calibri"/>
              <a:sym typeface="Calibri"/>
            </a:endParaRPr>
          </a:p>
          <a:p>
            <a:pPr indent="0" lvl="0" marL="0" rtl="0" algn="l">
              <a:spcBef>
                <a:spcPts val="0"/>
              </a:spcBef>
              <a:spcAft>
                <a:spcPts val="0"/>
              </a:spcAft>
              <a:buNone/>
            </a:pPr>
            <a:r>
              <a:rPr i="1" lang="en">
                <a:latin typeface="Calibri"/>
                <a:ea typeface="Calibri"/>
                <a:cs typeface="Calibri"/>
                <a:sym typeface="Calibri"/>
              </a:rPr>
              <a:t>    function getParam()</a:t>
            </a:r>
            <a:endParaRPr i="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getSpecific()</a:t>
            </a:r>
            <a:endParaRPr>
              <a:latin typeface="Calibri"/>
              <a:ea typeface="Calibri"/>
              <a:cs typeface="Calibri"/>
              <a:sym typeface="Calibri"/>
            </a:endParaRPr>
          </a:p>
        </p:txBody>
      </p:sp>
      <p:sp>
        <p:nvSpPr>
          <p:cNvPr id="336" name="Google Shape;336;p29"/>
          <p:cNvSpPr/>
          <p:nvPr/>
        </p:nvSpPr>
        <p:spPr>
          <a:xfrm>
            <a:off x="613000" y="865600"/>
            <a:ext cx="2133600" cy="630900"/>
          </a:xfrm>
          <a:prstGeom prst="rect">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a:t>
            </a:r>
            <a:r>
              <a:rPr lang="en">
                <a:solidFill>
                  <a:srgbClr val="A64D79"/>
                </a:solidFill>
                <a:latin typeface="Calibri"/>
                <a:ea typeface="Calibri"/>
                <a:cs typeface="Calibri"/>
                <a:sym typeface="Calibri"/>
              </a:rPr>
              <a:t>ArrayObject</a:t>
            </a:r>
            <a:endParaRPr>
              <a:solidFill>
                <a:srgbClr val="A64D79"/>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getInnerArray()</a:t>
            </a:r>
            <a:endParaRPr>
              <a:latin typeface="Calibri"/>
              <a:ea typeface="Calibri"/>
              <a:cs typeface="Calibri"/>
              <a:sym typeface="Calibri"/>
            </a:endParaRPr>
          </a:p>
        </p:txBody>
      </p:sp>
      <p:cxnSp>
        <p:nvCxnSpPr>
          <p:cNvPr id="337" name="Google Shape;337;p29"/>
          <p:cNvCxnSpPr>
            <a:stCxn id="336" idx="3"/>
            <a:endCxn id="334" idx="1"/>
          </p:cNvCxnSpPr>
          <p:nvPr/>
        </p:nvCxnSpPr>
        <p:spPr>
          <a:xfrm flipH="1" rot="10800000">
            <a:off x="2746600" y="1104850"/>
            <a:ext cx="152400" cy="762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29"/>
          <p:cNvCxnSpPr/>
          <p:nvPr/>
        </p:nvCxnSpPr>
        <p:spPr>
          <a:xfrm>
            <a:off x="5495200" y="1104850"/>
            <a:ext cx="0" cy="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29"/>
          <p:cNvCxnSpPr>
            <a:stCxn id="335" idx="1"/>
            <a:endCxn id="335" idx="1"/>
          </p:cNvCxnSpPr>
          <p:nvPr/>
        </p:nvCxnSpPr>
        <p:spPr>
          <a:xfrm>
            <a:off x="5642200" y="1009025"/>
            <a:ext cx="0" cy="0"/>
          </a:xfrm>
          <a:prstGeom prst="straightConnector1">
            <a:avLst/>
          </a:prstGeom>
          <a:noFill/>
          <a:ln cap="flat" cmpd="sng" w="9525">
            <a:solidFill>
              <a:schemeClr val="dk2"/>
            </a:solidFill>
            <a:prstDash val="solid"/>
            <a:round/>
            <a:headEnd len="med" w="med" type="none"/>
            <a:tailEnd len="med" w="med" type="none"/>
          </a:ln>
        </p:spPr>
      </p:cxnSp>
      <p:cxnSp>
        <p:nvCxnSpPr>
          <p:cNvPr id="340" name="Google Shape;340;p29"/>
          <p:cNvCxnSpPr>
            <a:endCxn id="335" idx="1"/>
          </p:cNvCxnSpPr>
          <p:nvPr/>
        </p:nvCxnSpPr>
        <p:spPr>
          <a:xfrm flipH="1" rot="10800000">
            <a:off x="5495200" y="1009025"/>
            <a:ext cx="147000" cy="9570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29"/>
          <p:cNvCxnSpPr>
            <a:endCxn id="331" idx="1"/>
          </p:cNvCxnSpPr>
          <p:nvPr/>
        </p:nvCxnSpPr>
        <p:spPr>
          <a:xfrm flipH="1" rot="10800000">
            <a:off x="4002425" y="2155450"/>
            <a:ext cx="169800" cy="10800"/>
          </a:xfrm>
          <a:prstGeom prst="straightConnector1">
            <a:avLst/>
          </a:prstGeom>
          <a:noFill/>
          <a:ln cap="flat" cmpd="sng" w="9525">
            <a:solidFill>
              <a:schemeClr val="dk2"/>
            </a:solidFill>
            <a:prstDash val="solid"/>
            <a:round/>
            <a:headEnd len="med" w="med" type="none"/>
            <a:tailEnd len="med" w="med" type="none"/>
          </a:ln>
        </p:spPr>
      </p:cxnSp>
      <p:cxnSp>
        <p:nvCxnSpPr>
          <p:cNvPr id="342" name="Google Shape;342;p29"/>
          <p:cNvCxnSpPr>
            <a:endCxn id="332" idx="1"/>
          </p:cNvCxnSpPr>
          <p:nvPr/>
        </p:nvCxnSpPr>
        <p:spPr>
          <a:xfrm flipH="1" rot="10800000">
            <a:off x="4002425" y="3254950"/>
            <a:ext cx="169800" cy="10800"/>
          </a:xfrm>
          <a:prstGeom prst="straightConnector1">
            <a:avLst/>
          </a:prstGeom>
          <a:noFill/>
          <a:ln cap="flat" cmpd="sng" w="9525">
            <a:solidFill>
              <a:schemeClr val="dk2"/>
            </a:solidFill>
            <a:prstDash val="solid"/>
            <a:round/>
            <a:headEnd len="med" w="med" type="none"/>
            <a:tailEnd len="med" w="med" type="none"/>
          </a:ln>
        </p:spPr>
      </p:cxnSp>
      <p:cxnSp>
        <p:nvCxnSpPr>
          <p:cNvPr id="343" name="Google Shape;343;p29"/>
          <p:cNvCxnSpPr>
            <a:endCxn id="333" idx="1"/>
          </p:cNvCxnSpPr>
          <p:nvPr/>
        </p:nvCxnSpPr>
        <p:spPr>
          <a:xfrm>
            <a:off x="4002425" y="4234450"/>
            <a:ext cx="169800" cy="16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0"/>
          <p:cNvSpPr/>
          <p:nvPr/>
        </p:nvSpPr>
        <p:spPr>
          <a:xfrm>
            <a:off x="613000" y="1936900"/>
            <a:ext cx="3389400" cy="1046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$client-&gt;save(Collection $collection)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$book = $collection-&gt;getBook(1);</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solidFill>
                  <a:schemeClr val="accent1"/>
                </a:solidFill>
                <a:latin typeface="Calibri"/>
                <a:ea typeface="Calibri"/>
                <a:cs typeface="Calibri"/>
                <a:sym typeface="Calibri"/>
              </a:rPr>
              <a:t>$book-&gt;getTitle();</a:t>
            </a:r>
            <a:endParaRPr>
              <a:solidFill>
                <a:schemeClr val="accent1"/>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 …</a:t>
            </a:r>
            <a:endParaRPr>
              <a:latin typeface="Calibri"/>
              <a:ea typeface="Calibri"/>
              <a:cs typeface="Calibri"/>
              <a:sym typeface="Calibri"/>
            </a:endParaRPr>
          </a:p>
        </p:txBody>
      </p:sp>
      <p:sp>
        <p:nvSpPr>
          <p:cNvPr id="349" name="Google Shape;349;p30"/>
          <p:cNvSpPr txBox="1"/>
          <p:nvPr/>
        </p:nvSpPr>
        <p:spPr>
          <a:xfrm>
            <a:off x="446575" y="414375"/>
            <a:ext cx="774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     </a:t>
            </a:r>
            <a:r>
              <a:rPr b="1" lang="en" sz="1600">
                <a:solidFill>
                  <a:srgbClr val="980000"/>
                </a:solidFill>
                <a:latin typeface="Calibri"/>
                <a:ea typeface="Calibri"/>
                <a:cs typeface="Calibri"/>
                <a:sym typeface="Calibri"/>
              </a:rPr>
              <a:t>Gérer la covariance de type de retour</a:t>
            </a:r>
            <a:endParaRPr b="1" sz="1600">
              <a:solidFill>
                <a:srgbClr val="980000"/>
              </a:solidFill>
              <a:latin typeface="Calibri"/>
              <a:ea typeface="Calibri"/>
              <a:cs typeface="Calibri"/>
              <a:sym typeface="Calibri"/>
            </a:endParaRPr>
          </a:p>
        </p:txBody>
      </p:sp>
      <p:sp>
        <p:nvSpPr>
          <p:cNvPr id="350" name="Google Shape;350;p30"/>
          <p:cNvSpPr/>
          <p:nvPr/>
        </p:nvSpPr>
        <p:spPr>
          <a:xfrm>
            <a:off x="613000" y="3156100"/>
            <a:ext cx="3389400" cy="104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$client-&gt;</a:t>
            </a:r>
            <a:r>
              <a:rPr lang="en">
                <a:latin typeface="Calibri"/>
                <a:ea typeface="Calibri"/>
                <a:cs typeface="Calibri"/>
                <a:sym typeface="Calibri"/>
              </a:rPr>
              <a:t>save(Collection $collection)</a:t>
            </a:r>
            <a:r>
              <a:rPr lang="en">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$book = $collection-&gt;getBook(1);</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solidFill>
                  <a:schemeClr val="accent1"/>
                </a:solidFill>
                <a:latin typeface="Calibri"/>
                <a:ea typeface="Calibri"/>
                <a:cs typeface="Calibri"/>
                <a:sym typeface="Calibri"/>
              </a:rPr>
              <a:t>$book-&gt;getTitle();</a:t>
            </a:r>
            <a:r>
              <a:rPr lang="en">
                <a:solidFill>
                  <a:schemeClr val="accent1"/>
                </a:solidFill>
                <a:latin typeface="Calibri"/>
                <a:ea typeface="Calibri"/>
                <a:cs typeface="Calibri"/>
                <a:sym typeface="Calibri"/>
              </a:rPr>
              <a:t>                       —---&gt; </a:t>
            </a:r>
            <a:r>
              <a:rPr b="1" lang="en">
                <a:solidFill>
                  <a:schemeClr val="accent1"/>
                </a:solidFill>
                <a:latin typeface="Calibri"/>
                <a:ea typeface="Calibri"/>
                <a:cs typeface="Calibri"/>
                <a:sym typeface="Calibri"/>
              </a:rPr>
              <a:t>pass</a:t>
            </a:r>
            <a:endParaRPr b="1">
              <a:solidFill>
                <a:schemeClr val="accent1"/>
              </a:solidFill>
              <a:latin typeface="Calibri"/>
              <a:ea typeface="Calibri"/>
              <a:cs typeface="Calibri"/>
              <a:sym typeface="Calibri"/>
            </a:endParaRPr>
          </a:p>
        </p:txBody>
      </p:sp>
      <p:sp>
        <p:nvSpPr>
          <p:cNvPr id="351" name="Google Shape;351;p30"/>
          <p:cNvSpPr/>
          <p:nvPr/>
        </p:nvSpPr>
        <p:spPr>
          <a:xfrm>
            <a:off x="4346800" y="1936900"/>
            <a:ext cx="3920400" cy="1046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ChildCollection extends Collection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get</a:t>
            </a:r>
            <a:r>
              <a:rPr lang="en">
                <a:latin typeface="Calibri"/>
                <a:ea typeface="Calibri"/>
                <a:cs typeface="Calibri"/>
                <a:sym typeface="Calibri"/>
              </a:rPr>
              <a:t>Book</a:t>
            </a:r>
            <a:r>
              <a:rPr lang="en">
                <a:latin typeface="Calibri"/>
                <a:ea typeface="Calibri"/>
                <a:cs typeface="Calibri"/>
                <a:sym typeface="Calibri"/>
              </a:rPr>
              <a:t>($id): </a:t>
            </a:r>
            <a:r>
              <a:rPr lang="en">
                <a:solidFill>
                  <a:schemeClr val="accent1"/>
                </a:solidFill>
                <a:latin typeface="Calibri"/>
                <a:ea typeface="Calibri"/>
                <a:cs typeface="Calibri"/>
                <a:sym typeface="Calibri"/>
              </a:rPr>
              <a:t>Book</a:t>
            </a:r>
            <a:r>
              <a:rPr lang="en">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return new Book($id)</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52" name="Google Shape;352;p30"/>
          <p:cNvSpPr/>
          <p:nvPr/>
        </p:nvSpPr>
        <p:spPr>
          <a:xfrm>
            <a:off x="4346800" y="3156100"/>
            <a:ext cx="3920400" cy="1046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a:t>
            </a:r>
            <a:r>
              <a:rPr lang="en">
                <a:solidFill>
                  <a:schemeClr val="accent1"/>
                </a:solidFill>
                <a:latin typeface="Calibri"/>
                <a:ea typeface="Calibri"/>
                <a:cs typeface="Calibri"/>
                <a:sym typeface="Calibri"/>
              </a:rPr>
              <a:t>LSPCollection </a:t>
            </a:r>
            <a:r>
              <a:rPr lang="en">
                <a:latin typeface="Calibri"/>
                <a:ea typeface="Calibri"/>
                <a:cs typeface="Calibri"/>
                <a:sym typeface="Calibri"/>
              </a:rPr>
              <a:t>extends </a:t>
            </a:r>
            <a:r>
              <a:rPr lang="en">
                <a:latin typeface="Calibri"/>
                <a:ea typeface="Calibri"/>
                <a:cs typeface="Calibri"/>
                <a:sym typeface="Calibri"/>
              </a:rPr>
              <a:t>Collection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a:t>
            </a:r>
            <a:r>
              <a:rPr lang="en">
                <a:latin typeface="Calibri"/>
                <a:ea typeface="Calibri"/>
                <a:cs typeface="Calibri"/>
                <a:sym typeface="Calibri"/>
              </a:rPr>
              <a:t>getBook</a:t>
            </a:r>
            <a:r>
              <a:rPr lang="en">
                <a:latin typeface="Calibri"/>
                <a:ea typeface="Calibri"/>
                <a:cs typeface="Calibri"/>
                <a:sym typeface="Calibri"/>
              </a:rPr>
              <a:t>($id): </a:t>
            </a:r>
            <a:r>
              <a:rPr lang="en">
                <a:solidFill>
                  <a:schemeClr val="accent1"/>
                </a:solidFill>
                <a:latin typeface="Calibri"/>
                <a:ea typeface="Calibri"/>
                <a:cs typeface="Calibri"/>
                <a:sym typeface="Calibri"/>
              </a:rPr>
              <a:t>GeoBook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return new Book($id)</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endParaRPr>
              <a:latin typeface="Calibri"/>
              <a:ea typeface="Calibri"/>
              <a:cs typeface="Calibri"/>
              <a:sym typeface="Calibri"/>
            </a:endParaRPr>
          </a:p>
        </p:txBody>
      </p:sp>
      <p:sp>
        <p:nvSpPr>
          <p:cNvPr id="353" name="Google Shape;353;p30"/>
          <p:cNvSpPr txBox="1"/>
          <p:nvPr/>
        </p:nvSpPr>
        <p:spPr>
          <a:xfrm>
            <a:off x="979975" y="4462962"/>
            <a:ext cx="774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Le type de retour doit être plus spécifique pour être correctement utilisé par le client</a:t>
            </a:r>
            <a:endParaRPr>
              <a:latin typeface="Calibri"/>
              <a:ea typeface="Calibri"/>
              <a:cs typeface="Calibri"/>
              <a:sym typeface="Calibri"/>
            </a:endParaRPr>
          </a:p>
        </p:txBody>
      </p:sp>
      <p:cxnSp>
        <p:nvCxnSpPr>
          <p:cNvPr id="354" name="Google Shape;354;p30"/>
          <p:cNvCxnSpPr>
            <a:stCxn id="348" idx="3"/>
            <a:endCxn id="351" idx="1"/>
          </p:cNvCxnSpPr>
          <p:nvPr/>
        </p:nvCxnSpPr>
        <p:spPr>
          <a:xfrm>
            <a:off x="4002400" y="2460250"/>
            <a:ext cx="344400" cy="0"/>
          </a:xfrm>
          <a:prstGeom prst="straightConnector1">
            <a:avLst/>
          </a:prstGeom>
          <a:noFill/>
          <a:ln cap="flat" cmpd="sng" w="9525">
            <a:solidFill>
              <a:schemeClr val="dk2"/>
            </a:solidFill>
            <a:prstDash val="solid"/>
            <a:round/>
            <a:headEnd len="med" w="med" type="none"/>
            <a:tailEnd len="med" w="med" type="triangle"/>
          </a:ln>
        </p:spPr>
      </p:cxnSp>
      <p:cxnSp>
        <p:nvCxnSpPr>
          <p:cNvPr id="355" name="Google Shape;355;p30"/>
          <p:cNvCxnSpPr>
            <a:stCxn id="350" idx="3"/>
            <a:endCxn id="352" idx="1"/>
          </p:cNvCxnSpPr>
          <p:nvPr/>
        </p:nvCxnSpPr>
        <p:spPr>
          <a:xfrm>
            <a:off x="4002400" y="3679450"/>
            <a:ext cx="344400" cy="0"/>
          </a:xfrm>
          <a:prstGeom prst="straightConnector1">
            <a:avLst/>
          </a:prstGeom>
          <a:noFill/>
          <a:ln cap="flat" cmpd="sng" w="9525">
            <a:solidFill>
              <a:schemeClr val="dk2"/>
            </a:solidFill>
            <a:prstDash val="solid"/>
            <a:round/>
            <a:headEnd len="med" w="med" type="none"/>
            <a:tailEnd len="med" w="med" type="triangle"/>
          </a:ln>
        </p:spPr>
      </p:cxnSp>
      <p:sp>
        <p:nvSpPr>
          <p:cNvPr id="356" name="Google Shape;356;p30"/>
          <p:cNvSpPr/>
          <p:nvPr/>
        </p:nvSpPr>
        <p:spPr>
          <a:xfrm>
            <a:off x="2899000" y="880900"/>
            <a:ext cx="2596200" cy="752700"/>
          </a:xfrm>
          <a:prstGeom prst="rect">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a:t>
            </a:r>
            <a:r>
              <a:rPr lang="en">
                <a:solidFill>
                  <a:srgbClr val="A64D79"/>
                </a:solidFill>
                <a:latin typeface="Calibri"/>
                <a:ea typeface="Calibri"/>
                <a:cs typeface="Calibri"/>
                <a:sym typeface="Calibri"/>
              </a:rPr>
              <a:t>Book </a:t>
            </a:r>
            <a:r>
              <a:rPr lang="en">
                <a:latin typeface="Calibri"/>
                <a:ea typeface="Calibri"/>
                <a:cs typeface="Calibri"/>
                <a:sym typeface="Calibri"/>
              </a:rPr>
              <a:t>extends Object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i="1" lang="en">
                <a:latin typeface="Calibri"/>
                <a:ea typeface="Calibri"/>
                <a:cs typeface="Calibri"/>
                <a:sym typeface="Calibri"/>
              </a:rPr>
              <a:t>function getObject()</a:t>
            </a:r>
            <a:endParaRPr i="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getTitle()</a:t>
            </a:r>
            <a:endParaRPr>
              <a:latin typeface="Calibri"/>
              <a:ea typeface="Calibri"/>
              <a:cs typeface="Calibri"/>
              <a:sym typeface="Calibri"/>
            </a:endParaRPr>
          </a:p>
        </p:txBody>
      </p:sp>
      <p:sp>
        <p:nvSpPr>
          <p:cNvPr id="357" name="Google Shape;357;p30"/>
          <p:cNvSpPr/>
          <p:nvPr/>
        </p:nvSpPr>
        <p:spPr>
          <a:xfrm>
            <a:off x="5642200" y="689225"/>
            <a:ext cx="2847600" cy="944400"/>
          </a:xfrm>
          <a:prstGeom prst="rect">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class </a:t>
            </a:r>
            <a:r>
              <a:rPr lang="en">
                <a:solidFill>
                  <a:srgbClr val="A64D79"/>
                </a:solidFill>
                <a:latin typeface="Calibri"/>
                <a:ea typeface="Calibri"/>
                <a:cs typeface="Calibri"/>
                <a:sym typeface="Calibri"/>
              </a:rPr>
              <a:t>GeoBook </a:t>
            </a:r>
            <a:r>
              <a:rPr lang="en">
                <a:latin typeface="Calibri"/>
                <a:ea typeface="Calibri"/>
                <a:cs typeface="Calibri"/>
                <a:sym typeface="Calibri"/>
              </a:rPr>
              <a:t>extends Book</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i="1" lang="en">
                <a:latin typeface="Calibri"/>
                <a:ea typeface="Calibri"/>
                <a:cs typeface="Calibri"/>
                <a:sym typeface="Calibri"/>
              </a:rPr>
              <a:t>function getObject()</a:t>
            </a:r>
            <a:endParaRPr i="1">
              <a:latin typeface="Calibri"/>
              <a:ea typeface="Calibri"/>
              <a:cs typeface="Calibri"/>
              <a:sym typeface="Calibri"/>
            </a:endParaRPr>
          </a:p>
          <a:p>
            <a:pPr indent="0" lvl="0" marL="0" rtl="0" algn="l">
              <a:spcBef>
                <a:spcPts val="0"/>
              </a:spcBef>
              <a:spcAft>
                <a:spcPts val="0"/>
              </a:spcAft>
              <a:buNone/>
            </a:pPr>
            <a:r>
              <a:rPr i="1" lang="en">
                <a:latin typeface="Calibri"/>
                <a:ea typeface="Calibri"/>
                <a:cs typeface="Calibri"/>
                <a:sym typeface="Calibri"/>
              </a:rPr>
              <a:t>    function getList()</a:t>
            </a:r>
            <a:endParaRPr i="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getLocalization()</a:t>
            </a:r>
            <a:endParaRPr>
              <a:latin typeface="Calibri"/>
              <a:ea typeface="Calibri"/>
              <a:cs typeface="Calibri"/>
              <a:sym typeface="Calibri"/>
            </a:endParaRPr>
          </a:p>
        </p:txBody>
      </p:sp>
      <p:sp>
        <p:nvSpPr>
          <p:cNvPr id="358" name="Google Shape;358;p30"/>
          <p:cNvSpPr/>
          <p:nvPr/>
        </p:nvSpPr>
        <p:spPr>
          <a:xfrm>
            <a:off x="613000" y="1018000"/>
            <a:ext cx="2133600" cy="630900"/>
          </a:xfrm>
          <a:prstGeom prst="rect">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a:t>
            </a:r>
            <a:r>
              <a:rPr lang="en">
                <a:latin typeface="Calibri"/>
                <a:ea typeface="Calibri"/>
                <a:cs typeface="Calibri"/>
                <a:sym typeface="Calibri"/>
              </a:rPr>
              <a:t>lass </a:t>
            </a:r>
            <a:r>
              <a:rPr lang="en">
                <a:solidFill>
                  <a:srgbClr val="A64D79"/>
                </a:solidFill>
                <a:latin typeface="Calibri"/>
                <a:ea typeface="Calibri"/>
                <a:cs typeface="Calibri"/>
                <a:sym typeface="Calibri"/>
              </a:rPr>
              <a:t>Object</a:t>
            </a:r>
            <a:endParaRPr>
              <a:solidFill>
                <a:srgbClr val="A64D79"/>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getObject()</a:t>
            </a:r>
            <a:endParaRPr>
              <a:latin typeface="Calibri"/>
              <a:ea typeface="Calibri"/>
              <a:cs typeface="Calibri"/>
              <a:sym typeface="Calibri"/>
            </a:endParaRPr>
          </a:p>
        </p:txBody>
      </p:sp>
      <p:cxnSp>
        <p:nvCxnSpPr>
          <p:cNvPr id="359" name="Google Shape;359;p30"/>
          <p:cNvCxnSpPr>
            <a:stCxn id="358" idx="3"/>
            <a:endCxn id="356" idx="1"/>
          </p:cNvCxnSpPr>
          <p:nvPr/>
        </p:nvCxnSpPr>
        <p:spPr>
          <a:xfrm flipH="1" rot="10800000">
            <a:off x="2746600" y="1257250"/>
            <a:ext cx="152400" cy="76200"/>
          </a:xfrm>
          <a:prstGeom prst="straightConnector1">
            <a:avLst/>
          </a:prstGeom>
          <a:noFill/>
          <a:ln cap="flat" cmpd="sng" w="9525">
            <a:solidFill>
              <a:schemeClr val="dk2"/>
            </a:solidFill>
            <a:prstDash val="solid"/>
            <a:round/>
            <a:headEnd len="med" w="med" type="none"/>
            <a:tailEnd len="med" w="med" type="none"/>
          </a:ln>
        </p:spPr>
      </p:cxnSp>
      <p:cxnSp>
        <p:nvCxnSpPr>
          <p:cNvPr id="360" name="Google Shape;360;p30"/>
          <p:cNvCxnSpPr>
            <a:endCxn id="357" idx="1"/>
          </p:cNvCxnSpPr>
          <p:nvPr/>
        </p:nvCxnSpPr>
        <p:spPr>
          <a:xfrm flipH="1" rot="10800000">
            <a:off x="5495200" y="1161425"/>
            <a:ext cx="147000" cy="95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31"/>
          <p:cNvPicPr preferRelativeResize="0"/>
          <p:nvPr/>
        </p:nvPicPr>
        <p:blipFill>
          <a:blip r:embed="rId3">
            <a:alphaModFix/>
          </a:blip>
          <a:stretch>
            <a:fillRect/>
          </a:stretch>
        </p:blipFill>
        <p:spPr>
          <a:xfrm>
            <a:off x="481975" y="786050"/>
            <a:ext cx="3697125" cy="2621600"/>
          </a:xfrm>
          <a:prstGeom prst="rect">
            <a:avLst/>
          </a:prstGeom>
          <a:noFill/>
          <a:ln>
            <a:noFill/>
          </a:ln>
        </p:spPr>
      </p:pic>
      <p:sp>
        <p:nvSpPr>
          <p:cNvPr id="366" name="Google Shape;366;p31"/>
          <p:cNvSpPr txBox="1"/>
          <p:nvPr/>
        </p:nvSpPr>
        <p:spPr>
          <a:xfrm>
            <a:off x="536825" y="332625"/>
            <a:ext cx="324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alibri"/>
                <a:ea typeface="Calibri"/>
                <a:cs typeface="Calibri"/>
                <a:sym typeface="Calibri"/>
              </a:rPr>
              <a:t>Exemple</a:t>
            </a:r>
            <a:endParaRPr>
              <a:latin typeface="Calibri"/>
              <a:ea typeface="Calibri"/>
              <a:cs typeface="Calibri"/>
              <a:sym typeface="Calibri"/>
            </a:endParaRPr>
          </a:p>
        </p:txBody>
      </p:sp>
      <p:pic>
        <p:nvPicPr>
          <p:cNvPr id="367" name="Google Shape;367;p31"/>
          <p:cNvPicPr preferRelativeResize="0"/>
          <p:nvPr/>
        </p:nvPicPr>
        <p:blipFill>
          <a:blip r:embed="rId4">
            <a:alphaModFix/>
          </a:blip>
          <a:stretch>
            <a:fillRect/>
          </a:stretch>
        </p:blipFill>
        <p:spPr>
          <a:xfrm>
            <a:off x="4475950" y="714375"/>
            <a:ext cx="4053375" cy="3915975"/>
          </a:xfrm>
          <a:prstGeom prst="rect">
            <a:avLst/>
          </a:prstGeom>
          <a:noFill/>
          <a:ln>
            <a:noFill/>
          </a:ln>
        </p:spPr>
      </p:pic>
      <p:sp>
        <p:nvSpPr>
          <p:cNvPr id="368" name="Google Shape;368;p31"/>
          <p:cNvSpPr txBox="1"/>
          <p:nvPr/>
        </p:nvSpPr>
        <p:spPr>
          <a:xfrm>
            <a:off x="344475" y="3506775"/>
            <a:ext cx="4154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On peut remplacer </a:t>
            </a:r>
            <a:r>
              <a:rPr b="1" lang="en">
                <a:latin typeface="Calibri"/>
                <a:ea typeface="Calibri"/>
                <a:cs typeface="Calibri"/>
                <a:sym typeface="Calibri"/>
              </a:rPr>
              <a:t>Transaction </a:t>
            </a:r>
            <a:r>
              <a:rPr lang="en">
                <a:latin typeface="Calibri"/>
                <a:ea typeface="Calibri"/>
                <a:cs typeface="Calibri"/>
                <a:sym typeface="Calibri"/>
              </a:rPr>
              <a:t>par </a:t>
            </a:r>
            <a:r>
              <a:rPr b="1" lang="en">
                <a:latin typeface="Calibri"/>
                <a:ea typeface="Calibri"/>
                <a:cs typeface="Calibri"/>
                <a:sym typeface="Calibri"/>
              </a:rPr>
              <a:t>StockTransaction</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Pas d’effet de bords</a:t>
            </a:r>
            <a:endParaRPr>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4"/>
          <p:cNvSpPr txBox="1"/>
          <p:nvPr>
            <p:ph type="ctrTitle"/>
          </p:nvPr>
        </p:nvSpPr>
        <p:spPr>
          <a:xfrm>
            <a:off x="756550" y="546800"/>
            <a:ext cx="7690200" cy="41247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t/>
            </a:r>
            <a:endParaRPr sz="20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Permet de réfléchir spécifiquement à la qualité de la programmation orientée objet (OO).</a:t>
            </a:r>
            <a:endParaRPr sz="1600">
              <a:solidFill>
                <a:schemeClr val="dk2"/>
              </a:solidFill>
            </a:endParaRPr>
          </a:p>
          <a:p>
            <a:pPr indent="0" lvl="0" marL="457200" rtl="0" algn="l">
              <a:lnSpc>
                <a:spcPct val="115000"/>
              </a:lnSpc>
              <a:spcBef>
                <a:spcPts val="0"/>
              </a:spcBef>
              <a:spcAft>
                <a:spcPts val="0"/>
              </a:spcAft>
              <a:buNone/>
            </a:pPr>
            <a:r>
              <a:t/>
            </a:r>
            <a:endParaRPr sz="800">
              <a:solidFill>
                <a:schemeClr val="dk2"/>
              </a:solidFill>
            </a:endParaRPr>
          </a:p>
          <a:p>
            <a:pPr indent="-330200" lvl="0" marL="457200" rtl="0" algn="l">
              <a:lnSpc>
                <a:spcPct val="115000"/>
              </a:lnSpc>
              <a:spcBef>
                <a:spcPts val="0"/>
              </a:spcBef>
              <a:spcAft>
                <a:spcPts val="0"/>
              </a:spcAft>
              <a:buClr>
                <a:schemeClr val="dk2"/>
              </a:buClr>
              <a:buSzPts val="1600"/>
              <a:buFont typeface="Nunito Medium"/>
              <a:buChar char="●"/>
            </a:pPr>
            <a:r>
              <a:rPr lang="en" sz="1600">
                <a:solidFill>
                  <a:schemeClr val="dk2"/>
                </a:solidFill>
                <a:latin typeface="Nunito Medium"/>
                <a:ea typeface="Nunito Medium"/>
                <a:cs typeface="Nunito Medium"/>
                <a:sym typeface="Nunito Medium"/>
              </a:rPr>
              <a:t>Le code est écrit et lu par des personnes : nécessité d’un code clair et organisé.</a:t>
            </a:r>
            <a:endParaRPr sz="1600">
              <a:solidFill>
                <a:schemeClr val="dk2"/>
              </a:solidFill>
              <a:latin typeface="Nunito Medium"/>
              <a:ea typeface="Nunito Medium"/>
              <a:cs typeface="Nunito Medium"/>
              <a:sym typeface="Nunito Medium"/>
            </a:endParaRPr>
          </a:p>
          <a:p>
            <a:pPr indent="0" lvl="0" marL="914400" rtl="0" algn="l">
              <a:lnSpc>
                <a:spcPct val="115000"/>
              </a:lnSpc>
              <a:spcBef>
                <a:spcPts val="0"/>
              </a:spcBef>
              <a:spcAft>
                <a:spcPts val="0"/>
              </a:spcAft>
              <a:buNone/>
            </a:pPr>
            <a:r>
              <a:t/>
            </a:r>
            <a:endParaRPr sz="800">
              <a:solidFill>
                <a:schemeClr val="dk2"/>
              </a:solidFill>
              <a:latin typeface="Nunito Medium"/>
              <a:ea typeface="Nunito Medium"/>
              <a:cs typeface="Nunito Medium"/>
              <a:sym typeface="Nunito Medium"/>
            </a:endParaRPr>
          </a:p>
          <a:p>
            <a:pPr indent="-330200" lvl="0" marL="457200" rtl="0" algn="l">
              <a:lnSpc>
                <a:spcPct val="115000"/>
              </a:lnSpc>
              <a:spcBef>
                <a:spcPts val="0"/>
              </a:spcBef>
              <a:spcAft>
                <a:spcPts val="0"/>
              </a:spcAft>
              <a:buClr>
                <a:schemeClr val="dk2"/>
              </a:buClr>
              <a:buSzPts val="1600"/>
              <a:buFont typeface="Nunito Medium"/>
              <a:buChar char="●"/>
            </a:pPr>
            <a:r>
              <a:rPr lang="en" sz="1600">
                <a:solidFill>
                  <a:schemeClr val="dk2"/>
                </a:solidFill>
                <a:latin typeface="Nunito Medium"/>
                <a:ea typeface="Nunito Medium"/>
                <a:cs typeface="Nunito Medium"/>
                <a:sym typeface="Nunito Medium"/>
              </a:rPr>
              <a:t>Le code est organisé en modules, que ce soit des classes, des répertoires, des apis, des fichiers source individuels. Quoi qu'il en soit, il existe un moyen de séparer et d'organiser le code en unités distinctes et délimitées. </a:t>
            </a:r>
            <a:endParaRPr sz="1600">
              <a:solidFill>
                <a:schemeClr val="dk2"/>
              </a:solidFill>
              <a:latin typeface="Nunito Medium"/>
              <a:ea typeface="Nunito Medium"/>
              <a:cs typeface="Nunito Medium"/>
              <a:sym typeface="Nunito Medium"/>
            </a:endParaRPr>
          </a:p>
          <a:p>
            <a:pPr indent="0" lvl="0" marL="457200" rtl="0" algn="l">
              <a:lnSpc>
                <a:spcPct val="115000"/>
              </a:lnSpc>
              <a:spcBef>
                <a:spcPts val="0"/>
              </a:spcBef>
              <a:spcAft>
                <a:spcPts val="0"/>
              </a:spcAft>
              <a:buNone/>
            </a:pPr>
            <a:r>
              <a:t/>
            </a:r>
            <a:endParaRPr sz="800">
              <a:solidFill>
                <a:schemeClr val="dk2"/>
              </a:solidFill>
              <a:latin typeface="Nunito Medium"/>
              <a:ea typeface="Nunito Medium"/>
              <a:cs typeface="Nunito Medium"/>
              <a:sym typeface="Nunito Medium"/>
            </a:endParaRPr>
          </a:p>
          <a:p>
            <a:pPr indent="-330200" lvl="0" marL="457200" rtl="0" algn="l">
              <a:lnSpc>
                <a:spcPct val="115000"/>
              </a:lnSpc>
              <a:spcBef>
                <a:spcPts val="0"/>
              </a:spcBef>
              <a:spcAft>
                <a:spcPts val="0"/>
              </a:spcAft>
              <a:buClr>
                <a:schemeClr val="dk2"/>
              </a:buClr>
              <a:buSzPts val="1600"/>
              <a:buFont typeface="Nunito Medium"/>
              <a:buChar char="●"/>
            </a:pPr>
            <a:r>
              <a:rPr lang="en" sz="1600">
                <a:solidFill>
                  <a:schemeClr val="dk2"/>
                </a:solidFill>
                <a:latin typeface="Nunito Medium"/>
                <a:ea typeface="Nunito Medium"/>
                <a:cs typeface="Nunito Medium"/>
                <a:sym typeface="Nunito Medium"/>
              </a:rPr>
              <a:t>Le code peut être interne ou externe, utilisé par son équipe ou des clients externes, ou via une api. Il doit toujours  y avoir un moyen de décider quel code est visible en externe et ce qui est encapsulé en interne.</a:t>
            </a:r>
            <a:endParaRPr sz="4300">
              <a:solidFill>
                <a:schemeClr val="dk2"/>
              </a:solidFill>
              <a:latin typeface="Nunito Medium"/>
              <a:ea typeface="Nunito Medium"/>
              <a:cs typeface="Nunito Medium"/>
              <a:sym typeface="Nuni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32"/>
          <p:cNvPicPr preferRelativeResize="0"/>
          <p:nvPr/>
        </p:nvPicPr>
        <p:blipFill>
          <a:blip r:embed="rId3">
            <a:alphaModFix/>
          </a:blip>
          <a:stretch>
            <a:fillRect/>
          </a:stretch>
        </p:blipFill>
        <p:spPr>
          <a:xfrm>
            <a:off x="7007745" y="464595"/>
            <a:ext cx="1797775" cy="836050"/>
          </a:xfrm>
          <a:prstGeom prst="rect">
            <a:avLst/>
          </a:prstGeom>
          <a:noFill/>
          <a:ln>
            <a:noFill/>
          </a:ln>
        </p:spPr>
      </p:pic>
      <p:sp>
        <p:nvSpPr>
          <p:cNvPr id="374" name="Google Shape;374;p32"/>
          <p:cNvSpPr txBox="1"/>
          <p:nvPr>
            <p:ph type="title"/>
          </p:nvPr>
        </p:nvSpPr>
        <p:spPr>
          <a:xfrm>
            <a:off x="819150" y="4646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Interface Segregation Principle</a:t>
            </a:r>
            <a:endParaRPr sz="1650"/>
          </a:p>
          <a:p>
            <a:pPr indent="0" lvl="0" marL="0" rtl="0" algn="ctr">
              <a:spcBef>
                <a:spcPts val="0"/>
              </a:spcBef>
              <a:spcAft>
                <a:spcPts val="0"/>
              </a:spcAft>
              <a:buNone/>
            </a:pPr>
            <a:r>
              <a:rPr lang="en" sz="1650"/>
              <a:t>“Un client ne devrait jamais être forcé d’implémenter                                                      une interface ou une méthode qu’il n’utilise pas.”</a:t>
            </a:r>
            <a:endParaRPr sz="1650"/>
          </a:p>
        </p:txBody>
      </p:sp>
      <p:sp>
        <p:nvSpPr>
          <p:cNvPr id="375" name="Google Shape;375;p32"/>
          <p:cNvSpPr txBox="1"/>
          <p:nvPr/>
        </p:nvSpPr>
        <p:spPr>
          <a:xfrm>
            <a:off x="3273625" y="1425600"/>
            <a:ext cx="59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Make fine grained interfaces that are client specific. Robert C. Martin.</a:t>
            </a:r>
            <a:endParaRPr i="1"/>
          </a:p>
        </p:txBody>
      </p:sp>
      <p:sp>
        <p:nvSpPr>
          <p:cNvPr id="376" name="Google Shape;376;p32"/>
          <p:cNvSpPr txBox="1"/>
          <p:nvPr/>
        </p:nvSpPr>
        <p:spPr>
          <a:xfrm>
            <a:off x="901550" y="1879950"/>
            <a:ext cx="3295800" cy="10467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interface </a:t>
            </a:r>
            <a:r>
              <a:rPr b="1" lang="en">
                <a:latin typeface="Calibri"/>
                <a:ea typeface="Calibri"/>
                <a:cs typeface="Calibri"/>
                <a:sym typeface="Calibri"/>
              </a:rPr>
              <a:t>Payment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initSettings();</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getStatus();</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calculatePay();</a:t>
            </a:r>
            <a:endParaRPr>
              <a:latin typeface="Calibri"/>
              <a:ea typeface="Calibri"/>
              <a:cs typeface="Calibri"/>
              <a:sym typeface="Calibri"/>
            </a:endParaRPr>
          </a:p>
        </p:txBody>
      </p:sp>
      <p:sp>
        <p:nvSpPr>
          <p:cNvPr id="377" name="Google Shape;377;p32"/>
          <p:cNvSpPr txBox="1"/>
          <p:nvPr/>
        </p:nvSpPr>
        <p:spPr>
          <a:xfrm>
            <a:off x="901550" y="3022200"/>
            <a:ext cx="3295800" cy="14775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class </a:t>
            </a:r>
            <a:r>
              <a:rPr b="1" lang="en">
                <a:latin typeface="Calibri"/>
                <a:ea typeface="Calibri"/>
                <a:cs typeface="Calibri"/>
                <a:sym typeface="Calibri"/>
              </a:rPr>
              <a:t>BankPayment </a:t>
            </a:r>
            <a:r>
              <a:rPr lang="en">
                <a:latin typeface="Calibri"/>
                <a:ea typeface="Calibri"/>
                <a:cs typeface="Calibri"/>
                <a:sym typeface="Calibri"/>
              </a:rPr>
              <a:t>implements </a:t>
            </a:r>
            <a:r>
              <a:rPr b="1" lang="en">
                <a:latin typeface="Calibri"/>
                <a:ea typeface="Calibri"/>
                <a:cs typeface="Calibri"/>
                <a:sym typeface="Calibri"/>
              </a:rPr>
              <a:t>Payment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initSettings()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b="1" lang="en">
                <a:latin typeface="Calibri"/>
                <a:ea typeface="Calibri"/>
                <a:cs typeface="Calibri"/>
                <a:sym typeface="Calibri"/>
              </a:rPr>
              <a:t>throw new \Exception (“not used”);</a:t>
            </a:r>
            <a:endParaRPr b="1">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getStatus();</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calculatePay();</a:t>
            </a:r>
            <a:endParaRPr>
              <a:latin typeface="Calibri"/>
              <a:ea typeface="Calibri"/>
              <a:cs typeface="Calibri"/>
              <a:sym typeface="Calibri"/>
            </a:endParaRPr>
          </a:p>
        </p:txBody>
      </p:sp>
      <p:sp>
        <p:nvSpPr>
          <p:cNvPr id="378" name="Google Shape;378;p32"/>
          <p:cNvSpPr txBox="1"/>
          <p:nvPr/>
        </p:nvSpPr>
        <p:spPr>
          <a:xfrm>
            <a:off x="5037800" y="1879950"/>
            <a:ext cx="3335700" cy="26199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interface </a:t>
            </a:r>
            <a:r>
              <a:rPr b="1" lang="en">
                <a:latin typeface="Calibri"/>
                <a:ea typeface="Calibri"/>
                <a:cs typeface="Calibri"/>
                <a:sym typeface="Calibri"/>
              </a:rPr>
              <a:t>Payment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calculatePay</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interface </a:t>
            </a:r>
            <a:r>
              <a:rPr b="1" lang="en">
                <a:latin typeface="Calibri"/>
                <a:ea typeface="Calibri"/>
                <a:cs typeface="Calibri"/>
                <a:sym typeface="Calibri"/>
              </a:rPr>
              <a:t>Bank </a:t>
            </a:r>
            <a:r>
              <a:rPr lang="en">
                <a:latin typeface="Calibri"/>
                <a:ea typeface="Calibri"/>
                <a:cs typeface="Calibri"/>
                <a:sym typeface="Calibri"/>
              </a:rPr>
              <a:t>extends </a:t>
            </a:r>
            <a:r>
              <a:rPr b="1" lang="en">
                <a:latin typeface="Calibri"/>
                <a:ea typeface="Calibri"/>
                <a:cs typeface="Calibri"/>
                <a:sym typeface="Calibri"/>
              </a:rPr>
              <a:t>Payment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getStatus</a:t>
            </a:r>
            <a:r>
              <a:rPr lang="en">
                <a:latin typeface="Calibri"/>
                <a:ea typeface="Calibri"/>
                <a:cs typeface="Calibri"/>
                <a:sym typeface="Calibri"/>
              </a:rPr>
              <a:t>();</a:t>
            </a:r>
            <a:endParaRPr>
              <a:latin typeface="Calibri"/>
              <a:ea typeface="Calibri"/>
              <a:cs typeface="Calibri"/>
              <a:sym typeface="Calibri"/>
            </a:endParaRPr>
          </a:p>
          <a:p>
            <a:pPr indent="0" lvl="0" marL="0" rtl="0" algn="l">
              <a:lnSpc>
                <a:spcPct val="115000"/>
              </a:lnSpc>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interface </a:t>
            </a:r>
            <a:r>
              <a:rPr b="1" lang="en">
                <a:latin typeface="Calibri"/>
                <a:ea typeface="Calibri"/>
                <a:cs typeface="Calibri"/>
                <a:sym typeface="Calibri"/>
              </a:rPr>
              <a:t>Loan </a:t>
            </a:r>
            <a:r>
              <a:rPr lang="en">
                <a:latin typeface="Calibri"/>
                <a:ea typeface="Calibri"/>
                <a:cs typeface="Calibri"/>
                <a:sym typeface="Calibri"/>
              </a:rPr>
              <a:t>extends </a:t>
            </a:r>
            <a:r>
              <a:rPr b="1" lang="en">
                <a:latin typeface="Calibri"/>
                <a:ea typeface="Calibri"/>
                <a:cs typeface="Calibri"/>
                <a:sym typeface="Calibri"/>
              </a:rPr>
              <a:t>Payment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initSettings</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33"/>
          <p:cNvPicPr preferRelativeResize="0"/>
          <p:nvPr/>
        </p:nvPicPr>
        <p:blipFill>
          <a:blip r:embed="rId3">
            <a:alphaModFix/>
          </a:blip>
          <a:stretch>
            <a:fillRect/>
          </a:stretch>
        </p:blipFill>
        <p:spPr>
          <a:xfrm>
            <a:off x="8055664" y="510550"/>
            <a:ext cx="648536" cy="1015100"/>
          </a:xfrm>
          <a:prstGeom prst="rect">
            <a:avLst/>
          </a:prstGeom>
          <a:noFill/>
          <a:ln>
            <a:noFill/>
          </a:ln>
        </p:spPr>
      </p:pic>
      <p:sp>
        <p:nvSpPr>
          <p:cNvPr id="384" name="Google Shape;384;p33"/>
          <p:cNvSpPr txBox="1"/>
          <p:nvPr>
            <p:ph type="title"/>
          </p:nvPr>
        </p:nvSpPr>
        <p:spPr>
          <a:xfrm>
            <a:off x="819150" y="5408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Dependency Inversion Principle</a:t>
            </a:r>
            <a:endParaRPr sz="1650"/>
          </a:p>
          <a:p>
            <a:pPr indent="0" lvl="0" marL="0" rtl="0" algn="ctr">
              <a:spcBef>
                <a:spcPts val="0"/>
              </a:spcBef>
              <a:spcAft>
                <a:spcPts val="0"/>
              </a:spcAft>
              <a:buNone/>
            </a:pPr>
            <a:r>
              <a:rPr lang="en" sz="1650"/>
              <a:t>“Les </a:t>
            </a:r>
            <a:r>
              <a:rPr lang="en" sz="1650"/>
              <a:t>entités doivent dépendre d’abstractions, et non d’implémentation. Un module de haut niveau ne doit pas dépendre d’un module de bas-niveau.</a:t>
            </a:r>
            <a:r>
              <a:rPr lang="en" sz="1650"/>
              <a:t>”</a:t>
            </a:r>
            <a:endParaRPr sz="1650"/>
          </a:p>
        </p:txBody>
      </p:sp>
      <p:sp>
        <p:nvSpPr>
          <p:cNvPr id="385" name="Google Shape;385;p33"/>
          <p:cNvSpPr txBox="1"/>
          <p:nvPr/>
        </p:nvSpPr>
        <p:spPr>
          <a:xfrm>
            <a:off x="816900" y="1575300"/>
            <a:ext cx="782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Dependency injection                     &lt;&gt;                   Dependency </a:t>
            </a:r>
            <a:r>
              <a:rPr b="1" lang="en" u="sng">
                <a:latin typeface="Calibri"/>
                <a:ea typeface="Calibri"/>
                <a:cs typeface="Calibri"/>
                <a:sym typeface="Calibri"/>
              </a:rPr>
              <a:t>inversion</a:t>
            </a:r>
            <a:endParaRPr b="1" u="sng">
              <a:latin typeface="Calibri"/>
              <a:ea typeface="Calibri"/>
              <a:cs typeface="Calibri"/>
              <a:sym typeface="Calibri"/>
            </a:endParaRPr>
          </a:p>
        </p:txBody>
      </p:sp>
      <p:sp>
        <p:nvSpPr>
          <p:cNvPr id="386" name="Google Shape;386;p33"/>
          <p:cNvSpPr txBox="1"/>
          <p:nvPr/>
        </p:nvSpPr>
        <p:spPr>
          <a:xfrm>
            <a:off x="986250" y="3772350"/>
            <a:ext cx="7505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“Abstraction” n’a rien à voir avec une classe abstraite, une interface</a:t>
            </a:r>
            <a:r>
              <a:rPr lang="en">
                <a:latin typeface="Calibri"/>
                <a:ea typeface="Calibri"/>
                <a:cs typeface="Calibri"/>
                <a:sym typeface="Calibri"/>
              </a:rPr>
              <a:t>,</a:t>
            </a:r>
            <a:r>
              <a:rPr lang="en">
                <a:latin typeface="Calibri"/>
                <a:ea typeface="Calibri"/>
                <a:cs typeface="Calibri"/>
                <a:sym typeface="Calibri"/>
              </a:rPr>
              <a:t> etc… Mais à propos de quelle type d’implémentation (méthodes) est utilisée dans la classe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DIP reprend les principes de l’Open/Close et Liskov</a:t>
            </a:r>
            <a:endParaRPr>
              <a:latin typeface="Calibri"/>
              <a:ea typeface="Calibri"/>
              <a:cs typeface="Calibri"/>
              <a:sym typeface="Calibri"/>
            </a:endParaRPr>
          </a:p>
        </p:txBody>
      </p:sp>
      <p:sp>
        <p:nvSpPr>
          <p:cNvPr id="387" name="Google Shape;387;p33"/>
          <p:cNvSpPr txBox="1"/>
          <p:nvPr/>
        </p:nvSpPr>
        <p:spPr>
          <a:xfrm>
            <a:off x="1036200" y="2844650"/>
            <a:ext cx="819000" cy="8313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Client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88" name="Google Shape;388;p33"/>
          <p:cNvSpPr txBox="1"/>
          <p:nvPr/>
        </p:nvSpPr>
        <p:spPr>
          <a:xfrm>
            <a:off x="2013825" y="2145550"/>
            <a:ext cx="1305900" cy="4002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Dépendance</a:t>
            </a:r>
            <a:endParaRPr>
              <a:latin typeface="Calibri"/>
              <a:ea typeface="Calibri"/>
              <a:cs typeface="Calibri"/>
              <a:sym typeface="Calibri"/>
            </a:endParaRPr>
          </a:p>
        </p:txBody>
      </p:sp>
      <p:sp>
        <p:nvSpPr>
          <p:cNvPr id="389" name="Google Shape;389;p33"/>
          <p:cNvSpPr/>
          <p:nvPr/>
        </p:nvSpPr>
        <p:spPr>
          <a:xfrm>
            <a:off x="1755275" y="2518750"/>
            <a:ext cx="319600" cy="409500"/>
          </a:xfrm>
          <a:custGeom>
            <a:rect b="b" l="l" r="r" t="t"/>
            <a:pathLst>
              <a:path extrusionOk="0" h="16380" w="12784">
                <a:moveTo>
                  <a:pt x="12784" y="0"/>
                </a:moveTo>
                <a:cubicBezTo>
                  <a:pt x="11186" y="866"/>
                  <a:pt x="5327" y="2464"/>
                  <a:pt x="3196" y="5194"/>
                </a:cubicBezTo>
                <a:cubicBezTo>
                  <a:pt x="1065" y="7924"/>
                  <a:pt x="533" y="14516"/>
                  <a:pt x="0" y="16380"/>
                </a:cubicBezTo>
              </a:path>
            </a:pathLst>
          </a:custGeom>
          <a:noFill/>
          <a:ln cap="flat" cmpd="sng" w="38100">
            <a:solidFill>
              <a:srgbClr val="FF9900"/>
            </a:solidFill>
            <a:prstDash val="solid"/>
            <a:round/>
            <a:headEnd len="med" w="med" type="none"/>
            <a:tailEnd len="med" w="med" type="none"/>
          </a:ln>
        </p:spPr>
      </p:sp>
      <p:cxnSp>
        <p:nvCxnSpPr>
          <p:cNvPr id="390" name="Google Shape;390;p33"/>
          <p:cNvCxnSpPr/>
          <p:nvPr/>
        </p:nvCxnSpPr>
        <p:spPr>
          <a:xfrm flipH="1">
            <a:off x="1654400" y="2768450"/>
            <a:ext cx="149700" cy="299400"/>
          </a:xfrm>
          <a:prstGeom prst="straightConnector1">
            <a:avLst/>
          </a:prstGeom>
          <a:noFill/>
          <a:ln cap="flat" cmpd="sng" w="38100">
            <a:solidFill>
              <a:srgbClr val="FF9900"/>
            </a:solidFill>
            <a:prstDash val="solid"/>
            <a:round/>
            <a:headEnd len="med" w="med" type="none"/>
            <a:tailEnd len="med" w="med" type="triangle"/>
          </a:ln>
        </p:spPr>
      </p:cxnSp>
      <p:sp>
        <p:nvSpPr>
          <p:cNvPr id="391" name="Google Shape;391;p33"/>
          <p:cNvSpPr txBox="1"/>
          <p:nvPr/>
        </p:nvSpPr>
        <p:spPr>
          <a:xfrm>
            <a:off x="4414525" y="2831350"/>
            <a:ext cx="819000" cy="8313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Client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92" name="Google Shape;392;p33"/>
          <p:cNvSpPr txBox="1"/>
          <p:nvPr/>
        </p:nvSpPr>
        <p:spPr>
          <a:xfrm>
            <a:off x="5902600" y="3060200"/>
            <a:ext cx="1305900" cy="4002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Dépendance</a:t>
            </a:r>
            <a:endParaRPr>
              <a:latin typeface="Calibri"/>
              <a:ea typeface="Calibri"/>
              <a:cs typeface="Calibri"/>
              <a:sym typeface="Calibri"/>
            </a:endParaRPr>
          </a:p>
        </p:txBody>
      </p:sp>
      <p:sp>
        <p:nvSpPr>
          <p:cNvPr id="393" name="Google Shape;393;p33"/>
          <p:cNvSpPr txBox="1"/>
          <p:nvPr/>
        </p:nvSpPr>
        <p:spPr>
          <a:xfrm>
            <a:off x="5405125" y="2145550"/>
            <a:ext cx="1803300" cy="4002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Abstraction</a:t>
            </a:r>
            <a:endParaRPr>
              <a:latin typeface="Calibri"/>
              <a:ea typeface="Calibri"/>
              <a:cs typeface="Calibri"/>
              <a:sym typeface="Calibri"/>
            </a:endParaRPr>
          </a:p>
        </p:txBody>
      </p:sp>
      <p:sp>
        <p:nvSpPr>
          <p:cNvPr id="394" name="Google Shape;394;p33"/>
          <p:cNvSpPr/>
          <p:nvPr/>
        </p:nvSpPr>
        <p:spPr>
          <a:xfrm>
            <a:off x="5118062" y="2518750"/>
            <a:ext cx="319600" cy="409500"/>
          </a:xfrm>
          <a:custGeom>
            <a:rect b="b" l="l" r="r" t="t"/>
            <a:pathLst>
              <a:path extrusionOk="0" h="16380" w="12784">
                <a:moveTo>
                  <a:pt x="12784" y="0"/>
                </a:moveTo>
                <a:cubicBezTo>
                  <a:pt x="11186" y="866"/>
                  <a:pt x="5327" y="2464"/>
                  <a:pt x="3196" y="5194"/>
                </a:cubicBezTo>
                <a:cubicBezTo>
                  <a:pt x="1065" y="7924"/>
                  <a:pt x="533" y="14516"/>
                  <a:pt x="0" y="16380"/>
                </a:cubicBezTo>
              </a:path>
            </a:pathLst>
          </a:custGeom>
          <a:noFill/>
          <a:ln cap="flat" cmpd="sng" w="38100">
            <a:solidFill>
              <a:srgbClr val="FF9900"/>
            </a:solidFill>
            <a:prstDash val="solid"/>
            <a:round/>
            <a:headEnd len="med" w="med" type="none"/>
            <a:tailEnd len="med" w="med" type="none"/>
          </a:ln>
        </p:spPr>
      </p:sp>
      <p:cxnSp>
        <p:nvCxnSpPr>
          <p:cNvPr id="395" name="Google Shape;395;p33"/>
          <p:cNvCxnSpPr/>
          <p:nvPr/>
        </p:nvCxnSpPr>
        <p:spPr>
          <a:xfrm flipH="1">
            <a:off x="5017187" y="2768450"/>
            <a:ext cx="149700" cy="299400"/>
          </a:xfrm>
          <a:prstGeom prst="straightConnector1">
            <a:avLst/>
          </a:prstGeom>
          <a:noFill/>
          <a:ln cap="flat" cmpd="sng" w="38100">
            <a:solidFill>
              <a:srgbClr val="FF9900"/>
            </a:solidFill>
            <a:prstDash val="solid"/>
            <a:round/>
            <a:headEnd len="med" w="med" type="none"/>
            <a:tailEnd len="med" w="med" type="triangle"/>
          </a:ln>
        </p:spPr>
      </p:cxnSp>
      <p:cxnSp>
        <p:nvCxnSpPr>
          <p:cNvPr id="396" name="Google Shape;396;p33"/>
          <p:cNvCxnSpPr>
            <a:stCxn id="392" idx="0"/>
          </p:cNvCxnSpPr>
          <p:nvPr/>
        </p:nvCxnSpPr>
        <p:spPr>
          <a:xfrm rot="10800000">
            <a:off x="6549250" y="2548700"/>
            <a:ext cx="6300" cy="51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4"/>
          <p:cNvSpPr txBox="1"/>
          <p:nvPr/>
        </p:nvSpPr>
        <p:spPr>
          <a:xfrm>
            <a:off x="5135100" y="1099450"/>
            <a:ext cx="3335700" cy="19086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class</a:t>
            </a:r>
            <a:r>
              <a:rPr lang="en">
                <a:latin typeface="Calibri"/>
                <a:ea typeface="Calibri"/>
                <a:cs typeface="Calibri"/>
                <a:sym typeface="Calibri"/>
              </a:rPr>
              <a:t> </a:t>
            </a:r>
            <a:r>
              <a:rPr b="1" lang="en">
                <a:latin typeface="Calibri"/>
                <a:ea typeface="Calibri"/>
                <a:cs typeface="Calibri"/>
                <a:sym typeface="Calibri"/>
              </a:rPr>
              <a:t>PriceRepository</a:t>
            </a:r>
            <a:r>
              <a:rPr b="1" lang="en">
                <a:latin typeface="Calibri"/>
                <a:ea typeface="Calibri"/>
                <a:cs typeface="Calibri"/>
                <a:sym typeface="Calibri"/>
              </a:rPr>
              <a:t>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fetchAll(array $data)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function fetchOne($object)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selectBy($type, $order)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getMaximumPrice()</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getPriceByEan(string $ean)</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sp>
        <p:nvSpPr>
          <p:cNvPr id="402" name="Google Shape;402;p34"/>
          <p:cNvSpPr txBox="1"/>
          <p:nvPr/>
        </p:nvSpPr>
        <p:spPr>
          <a:xfrm>
            <a:off x="644100" y="537925"/>
            <a:ext cx="7670400" cy="415500"/>
          </a:xfrm>
          <a:prstGeom prst="rect">
            <a:avLst/>
          </a:prstGeom>
          <a:noFill/>
          <a:ln>
            <a:noFill/>
          </a:ln>
        </p:spPr>
        <p:txBody>
          <a:bodyPr anchorCtr="0" anchor="t" bIns="91425" lIns="91425" spcFirstLastPara="1" rIns="91425" wrap="square" tIns="91425">
            <a:spAutoFit/>
          </a:bodyPr>
          <a:lstStyle/>
          <a:p>
            <a:pPr indent="-323850" lvl="0" marL="457200" rtl="0" algn="just">
              <a:lnSpc>
                <a:spcPct val="115000"/>
              </a:lnSpc>
              <a:spcBef>
                <a:spcPts val="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Dépendre d’implémentations couple la classe client avec du code de bas niveau</a:t>
            </a:r>
            <a:endParaRPr sz="1700">
              <a:latin typeface="Calibri"/>
              <a:ea typeface="Calibri"/>
              <a:cs typeface="Calibri"/>
              <a:sym typeface="Calibri"/>
            </a:endParaRPr>
          </a:p>
        </p:txBody>
      </p:sp>
      <p:sp>
        <p:nvSpPr>
          <p:cNvPr id="403" name="Google Shape;403;p34"/>
          <p:cNvSpPr txBox="1"/>
          <p:nvPr/>
        </p:nvSpPr>
        <p:spPr>
          <a:xfrm>
            <a:off x="754325" y="1099450"/>
            <a:ext cx="4134900" cy="25551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class </a:t>
            </a:r>
            <a:r>
              <a:rPr b="1" lang="en">
                <a:latin typeface="Calibri"/>
                <a:ea typeface="Calibri"/>
                <a:cs typeface="Calibri"/>
                <a:sym typeface="Calibri"/>
              </a:rPr>
              <a:t>ClientManager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p</a:t>
            </a:r>
            <a:r>
              <a:rPr lang="en">
                <a:latin typeface="Calibri"/>
                <a:ea typeface="Calibri"/>
                <a:cs typeface="Calibri"/>
                <a:sym typeface="Calibri"/>
              </a:rPr>
              <a:t>rivate $priceRepo</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function</a:t>
            </a:r>
            <a:r>
              <a:rPr lang="en">
                <a:latin typeface="Calibri"/>
                <a:ea typeface="Calibri"/>
                <a:cs typeface="Calibri"/>
                <a:sym typeface="Calibri"/>
              </a:rPr>
              <a:t>  __construct(</a:t>
            </a:r>
            <a:r>
              <a:rPr b="1" lang="en">
                <a:latin typeface="Calibri"/>
                <a:ea typeface="Calibri"/>
                <a:cs typeface="Calibri"/>
                <a:sym typeface="Calibri"/>
              </a:rPr>
              <a:t>PriceRepository</a:t>
            </a:r>
            <a:r>
              <a:rPr lang="en">
                <a:latin typeface="Calibri"/>
                <a:ea typeface="Calibri"/>
                <a:cs typeface="Calibri"/>
                <a:sym typeface="Calibri"/>
              </a:rPr>
              <a:t> $priceRepo)</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f</a:t>
            </a:r>
            <a:r>
              <a:rPr lang="en">
                <a:latin typeface="Calibri"/>
                <a:ea typeface="Calibri"/>
                <a:cs typeface="Calibri"/>
                <a:sym typeface="Calibri"/>
              </a:rPr>
              <a:t>unction retrieveMaximumPrices()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solidFill>
                  <a:srgbClr val="980000"/>
                </a:solidFill>
                <a:latin typeface="Calibri"/>
                <a:ea typeface="Calibri"/>
                <a:cs typeface="Calibri"/>
                <a:sym typeface="Calibri"/>
              </a:rPr>
              <a:t>$this-&gt;priceRepo-&gt;fetchOne(new Product(‘123’))</a:t>
            </a:r>
            <a:endParaRPr>
              <a:solidFill>
                <a:srgbClr val="980000"/>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$this-&gt;priceRepo-&gt;getMaximumPrice()</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function retrievePromos()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solidFill>
                  <a:srgbClr val="980000"/>
                </a:solidFill>
                <a:latin typeface="Calibri"/>
                <a:ea typeface="Calibri"/>
                <a:cs typeface="Calibri"/>
                <a:sym typeface="Calibri"/>
              </a:rPr>
              <a:t> $this-&gt;priceRepo-&gt;fetchAll([‘type’ =&gt; ‘Promo’])</a:t>
            </a:r>
            <a:endParaRPr>
              <a:latin typeface="Calibri"/>
              <a:ea typeface="Calibri"/>
              <a:cs typeface="Calibri"/>
              <a:sym typeface="Calibri"/>
            </a:endParaRPr>
          </a:p>
        </p:txBody>
      </p:sp>
      <p:sp>
        <p:nvSpPr>
          <p:cNvPr id="404" name="Google Shape;404;p34"/>
          <p:cNvSpPr txBox="1"/>
          <p:nvPr/>
        </p:nvSpPr>
        <p:spPr>
          <a:xfrm>
            <a:off x="644100" y="3890725"/>
            <a:ext cx="7952400" cy="681000"/>
          </a:xfrm>
          <a:prstGeom prst="rect">
            <a:avLst/>
          </a:prstGeom>
          <a:noFill/>
          <a:ln>
            <a:noFill/>
          </a:ln>
        </p:spPr>
        <p:txBody>
          <a:bodyPr anchorCtr="0" anchor="t" bIns="91425" lIns="91425" spcFirstLastPara="1" rIns="91425" wrap="square" tIns="91425">
            <a:spAutoFit/>
          </a:bodyPr>
          <a:lstStyle/>
          <a:p>
            <a:pPr indent="-323850" lvl="0" marL="457200" rtl="0" algn="just">
              <a:lnSpc>
                <a:spcPct val="115000"/>
              </a:lnSpc>
              <a:spcBef>
                <a:spcPts val="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Le code métier est imbriqué à celui du modèle, les deux sont </a:t>
            </a:r>
            <a:r>
              <a:rPr lang="en" sz="1500">
                <a:solidFill>
                  <a:schemeClr val="dk2"/>
                </a:solidFill>
                <a:latin typeface="Calibri"/>
                <a:ea typeface="Calibri"/>
                <a:cs typeface="Calibri"/>
                <a:sym typeface="Calibri"/>
              </a:rPr>
              <a:t>interdépendant</a:t>
            </a:r>
            <a:endParaRPr sz="1500">
              <a:solidFill>
                <a:schemeClr val="dk2"/>
              </a:solidFill>
              <a:latin typeface="Calibri"/>
              <a:ea typeface="Calibri"/>
              <a:cs typeface="Calibri"/>
              <a:sym typeface="Calibri"/>
            </a:endParaRPr>
          </a:p>
          <a:p>
            <a:pPr indent="-323850" lvl="0" marL="457200" rtl="0" algn="just">
              <a:lnSpc>
                <a:spcPct val="115000"/>
              </a:lnSpc>
              <a:spcBef>
                <a:spcPts val="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Modifier l’architecture d’implémentation demande de modifier les classes appelantes</a:t>
            </a:r>
            <a:endParaRPr sz="1500">
              <a:solidFill>
                <a:schemeClr val="dk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5"/>
          <p:cNvSpPr txBox="1"/>
          <p:nvPr/>
        </p:nvSpPr>
        <p:spPr>
          <a:xfrm>
            <a:off x="5287500" y="2318650"/>
            <a:ext cx="3335700" cy="1693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class </a:t>
            </a:r>
            <a:r>
              <a:rPr b="1" lang="en">
                <a:latin typeface="Calibri"/>
                <a:ea typeface="Calibri"/>
                <a:cs typeface="Calibri"/>
                <a:sym typeface="Calibri"/>
              </a:rPr>
              <a:t>PriceRepository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function fetchAll(array $data)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fetchOne($object)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selectBy($type, $order)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function getMaximumPrice()</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getPromos()</a:t>
            </a:r>
            <a:endParaRPr>
              <a:latin typeface="Calibri"/>
              <a:ea typeface="Calibri"/>
              <a:cs typeface="Calibri"/>
              <a:sym typeface="Calibri"/>
            </a:endParaRPr>
          </a:p>
        </p:txBody>
      </p:sp>
      <p:sp>
        <p:nvSpPr>
          <p:cNvPr id="410" name="Google Shape;410;p35"/>
          <p:cNvSpPr txBox="1"/>
          <p:nvPr/>
        </p:nvSpPr>
        <p:spPr>
          <a:xfrm>
            <a:off x="644100" y="537925"/>
            <a:ext cx="7670400" cy="415500"/>
          </a:xfrm>
          <a:prstGeom prst="rect">
            <a:avLst/>
          </a:prstGeom>
          <a:noFill/>
          <a:ln>
            <a:noFill/>
          </a:ln>
        </p:spPr>
        <p:txBody>
          <a:bodyPr anchorCtr="0" anchor="t" bIns="91425" lIns="91425" spcFirstLastPara="1" rIns="91425" wrap="square" tIns="91425">
            <a:spAutoFit/>
          </a:bodyPr>
          <a:lstStyle/>
          <a:p>
            <a:pPr indent="-323850" lvl="0" marL="457200" rtl="0" algn="just">
              <a:lnSpc>
                <a:spcPct val="115000"/>
              </a:lnSpc>
              <a:spcBef>
                <a:spcPts val="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Séparer le code métier du détail d’implémentation</a:t>
            </a:r>
            <a:endParaRPr sz="1700">
              <a:latin typeface="Calibri"/>
              <a:ea typeface="Calibri"/>
              <a:cs typeface="Calibri"/>
              <a:sym typeface="Calibri"/>
            </a:endParaRPr>
          </a:p>
        </p:txBody>
      </p:sp>
      <p:sp>
        <p:nvSpPr>
          <p:cNvPr id="411" name="Google Shape;411;p35"/>
          <p:cNvSpPr txBox="1"/>
          <p:nvPr/>
        </p:nvSpPr>
        <p:spPr>
          <a:xfrm>
            <a:off x="525725" y="1023250"/>
            <a:ext cx="4495500" cy="23397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class </a:t>
            </a:r>
            <a:r>
              <a:rPr b="1" lang="en">
                <a:latin typeface="Calibri"/>
                <a:ea typeface="Calibri"/>
                <a:cs typeface="Calibri"/>
                <a:sym typeface="Calibri"/>
              </a:rPr>
              <a:t>ClientManager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private $priceRepo</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__construct(</a:t>
            </a:r>
            <a:r>
              <a:rPr b="1" lang="en">
                <a:latin typeface="Calibri"/>
                <a:ea typeface="Calibri"/>
                <a:cs typeface="Calibri"/>
                <a:sym typeface="Calibri"/>
              </a:rPr>
              <a:t>PriceRepoAbstracted</a:t>
            </a:r>
            <a:r>
              <a:rPr lang="en">
                <a:latin typeface="Calibri"/>
                <a:ea typeface="Calibri"/>
                <a:cs typeface="Calibri"/>
                <a:sym typeface="Calibri"/>
              </a:rPr>
              <a:t> $priceRepo)</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retrieveMaximumPrices() {</a:t>
            </a:r>
            <a:endParaRPr>
              <a:solidFill>
                <a:srgbClr val="980000"/>
              </a:solidFill>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$this-&gt;priceRepo-&gt;getMaximumPrice()</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retrievePromos()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t>
            </a:r>
            <a:r>
              <a:rPr lang="en">
                <a:latin typeface="Calibri"/>
                <a:ea typeface="Calibri"/>
                <a:cs typeface="Calibri"/>
                <a:sym typeface="Calibri"/>
              </a:rPr>
              <a:t>$this-&gt;priceRepo-&gt;getPromos()</a:t>
            </a:r>
            <a:endParaRPr>
              <a:solidFill>
                <a:schemeClr val="dk2"/>
              </a:solidFill>
              <a:latin typeface="Calibri"/>
              <a:ea typeface="Calibri"/>
              <a:cs typeface="Calibri"/>
              <a:sym typeface="Calibri"/>
            </a:endParaRPr>
          </a:p>
        </p:txBody>
      </p:sp>
      <p:sp>
        <p:nvSpPr>
          <p:cNvPr id="412" name="Google Shape;412;p35"/>
          <p:cNvSpPr txBox="1"/>
          <p:nvPr/>
        </p:nvSpPr>
        <p:spPr>
          <a:xfrm>
            <a:off x="644100" y="4119325"/>
            <a:ext cx="7670400" cy="6465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1200"/>
              </a:spcAft>
              <a:buNone/>
            </a:pPr>
            <a:r>
              <a:rPr i="1" lang="en" sz="1500">
                <a:solidFill>
                  <a:schemeClr val="dk2"/>
                </a:solidFill>
                <a:latin typeface="Calibri"/>
                <a:ea typeface="Calibri"/>
                <a:cs typeface="Calibri"/>
                <a:sym typeface="Calibri"/>
              </a:rPr>
              <a:t>Se poser la question : “getFilesystem()” ou “openDbConnection” sont-elles des méthodes liées au métier ou au modèle ?</a:t>
            </a:r>
            <a:endParaRPr i="1" sz="1500">
              <a:solidFill>
                <a:schemeClr val="dk2"/>
              </a:solidFill>
              <a:latin typeface="Calibri"/>
              <a:ea typeface="Calibri"/>
              <a:cs typeface="Calibri"/>
              <a:sym typeface="Calibri"/>
            </a:endParaRPr>
          </a:p>
        </p:txBody>
      </p:sp>
      <p:sp>
        <p:nvSpPr>
          <p:cNvPr id="413" name="Google Shape;413;p35"/>
          <p:cNvSpPr txBox="1"/>
          <p:nvPr/>
        </p:nvSpPr>
        <p:spPr>
          <a:xfrm>
            <a:off x="5287500" y="1023250"/>
            <a:ext cx="3335700" cy="1046700"/>
          </a:xfrm>
          <a:prstGeom prst="rect">
            <a:avLst/>
          </a:prstGeom>
          <a:noFill/>
          <a:ln cap="flat" cmpd="sng" w="2857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class </a:t>
            </a:r>
            <a:r>
              <a:rPr b="1" lang="en">
                <a:latin typeface="Calibri"/>
                <a:ea typeface="Calibri"/>
                <a:cs typeface="Calibri"/>
                <a:sym typeface="Calibri"/>
              </a:rPr>
              <a:t>PriceRepoAbstracted </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getMaximumPrice()</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function </a:t>
            </a:r>
            <a:r>
              <a:rPr lang="en">
                <a:latin typeface="Calibri"/>
                <a:ea typeface="Calibri"/>
                <a:cs typeface="Calibri"/>
                <a:sym typeface="Calibri"/>
              </a:rPr>
              <a:t>getPromos</a:t>
            </a:r>
            <a:r>
              <a:rPr lang="en">
                <a:latin typeface="Calibri"/>
                <a:ea typeface="Calibri"/>
                <a:cs typeface="Calibri"/>
                <a:sym typeface="Calibri"/>
              </a:rPr>
              <a:t>()</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t>
            </a:r>
            <a:endParaRPr>
              <a:latin typeface="Calibri"/>
              <a:ea typeface="Calibri"/>
              <a:cs typeface="Calibri"/>
              <a:sym typeface="Calibri"/>
            </a:endParaRPr>
          </a:p>
        </p:txBody>
      </p:sp>
      <p:cxnSp>
        <p:nvCxnSpPr>
          <p:cNvPr id="414" name="Google Shape;414;p35"/>
          <p:cNvCxnSpPr>
            <a:stCxn id="409" idx="0"/>
            <a:endCxn id="413" idx="2"/>
          </p:cNvCxnSpPr>
          <p:nvPr/>
        </p:nvCxnSpPr>
        <p:spPr>
          <a:xfrm rot="10800000">
            <a:off x="6955350" y="2069950"/>
            <a:ext cx="0" cy="248700"/>
          </a:xfrm>
          <a:prstGeom prst="straightConnector1">
            <a:avLst/>
          </a:prstGeom>
          <a:noFill/>
          <a:ln cap="flat" cmpd="sng" w="9525">
            <a:solidFill>
              <a:schemeClr val="dk2"/>
            </a:solidFill>
            <a:prstDash val="solid"/>
            <a:round/>
            <a:headEnd len="med" w="med" type="none"/>
            <a:tailEnd len="med" w="med" type="triangle"/>
          </a:ln>
        </p:spPr>
      </p:cxnSp>
      <p:cxnSp>
        <p:nvCxnSpPr>
          <p:cNvPr id="415" name="Google Shape;415;p35"/>
          <p:cNvCxnSpPr>
            <a:endCxn id="413" idx="1"/>
          </p:cNvCxnSpPr>
          <p:nvPr/>
        </p:nvCxnSpPr>
        <p:spPr>
          <a:xfrm flipH="1" rot="10800000">
            <a:off x="5031000" y="1546600"/>
            <a:ext cx="256500" cy="12600"/>
          </a:xfrm>
          <a:prstGeom prst="straightConnector1">
            <a:avLst/>
          </a:prstGeom>
          <a:noFill/>
          <a:ln cap="flat" cmpd="sng" w="9525">
            <a:solidFill>
              <a:schemeClr val="dk2"/>
            </a:solidFill>
            <a:prstDash val="solid"/>
            <a:round/>
            <a:headEnd len="med" w="med" type="none"/>
            <a:tailEnd len="med" w="med" type="triangle"/>
          </a:ln>
        </p:spPr>
      </p:cxnSp>
      <p:sp>
        <p:nvSpPr>
          <p:cNvPr id="416" name="Google Shape;416;p35"/>
          <p:cNvSpPr txBox="1"/>
          <p:nvPr/>
        </p:nvSpPr>
        <p:spPr>
          <a:xfrm>
            <a:off x="415500" y="3433525"/>
            <a:ext cx="4576800" cy="681000"/>
          </a:xfrm>
          <a:prstGeom prst="rect">
            <a:avLst/>
          </a:prstGeom>
          <a:noFill/>
          <a:ln>
            <a:noFill/>
          </a:ln>
        </p:spPr>
        <p:txBody>
          <a:bodyPr anchorCtr="0" anchor="t" bIns="91425" lIns="91425" spcFirstLastPara="1" rIns="91425" wrap="square" tIns="91425">
            <a:spAutoFit/>
          </a:bodyPr>
          <a:lstStyle/>
          <a:p>
            <a:pPr indent="-323850" lvl="0" marL="457200" rtl="0" algn="just">
              <a:lnSpc>
                <a:spcPct val="115000"/>
              </a:lnSpc>
              <a:spcBef>
                <a:spcPts val="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L’inversion vient du fait que la dépendance n’est plus de b</a:t>
            </a:r>
            <a:r>
              <a:rPr lang="en" sz="1500">
                <a:solidFill>
                  <a:schemeClr val="dk2"/>
                </a:solidFill>
                <a:latin typeface="Calibri"/>
                <a:ea typeface="Calibri"/>
                <a:cs typeface="Calibri"/>
                <a:sym typeface="Calibri"/>
              </a:rPr>
              <a:t>as</a:t>
            </a:r>
            <a:r>
              <a:rPr lang="en" sz="1500">
                <a:solidFill>
                  <a:schemeClr val="dk2"/>
                </a:solidFill>
                <a:latin typeface="Calibri"/>
                <a:ea typeface="Calibri"/>
                <a:cs typeface="Calibri"/>
                <a:sym typeface="Calibri"/>
              </a:rPr>
              <a:t> mais de haut-niveau (abstraction)</a:t>
            </a:r>
            <a:endParaRPr sz="17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6"/>
          <p:cNvSpPr txBox="1"/>
          <p:nvPr>
            <p:ph idx="1" type="body"/>
          </p:nvPr>
        </p:nvSpPr>
        <p:spPr>
          <a:xfrm>
            <a:off x="2296200" y="676075"/>
            <a:ext cx="6379200" cy="9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800"/>
              <a:t>CUPID — for joyful coding</a:t>
            </a:r>
            <a:endParaRPr i="1" sz="1600"/>
          </a:p>
        </p:txBody>
      </p:sp>
      <p:pic>
        <p:nvPicPr>
          <p:cNvPr id="422" name="Google Shape;422;p36"/>
          <p:cNvPicPr preferRelativeResize="0"/>
          <p:nvPr/>
        </p:nvPicPr>
        <p:blipFill>
          <a:blip r:embed="rId3">
            <a:alphaModFix/>
          </a:blip>
          <a:stretch>
            <a:fillRect/>
          </a:stretch>
        </p:blipFill>
        <p:spPr>
          <a:xfrm flipH="1">
            <a:off x="902575" y="602950"/>
            <a:ext cx="1012525" cy="838500"/>
          </a:xfrm>
          <a:prstGeom prst="rect">
            <a:avLst/>
          </a:prstGeom>
          <a:noFill/>
          <a:ln>
            <a:noFill/>
          </a:ln>
        </p:spPr>
      </p:pic>
      <p:sp>
        <p:nvSpPr>
          <p:cNvPr id="423" name="Google Shape;423;p36"/>
          <p:cNvSpPr txBox="1"/>
          <p:nvPr/>
        </p:nvSpPr>
        <p:spPr>
          <a:xfrm>
            <a:off x="937325" y="2573425"/>
            <a:ext cx="70986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t>Composable</a:t>
            </a:r>
            <a:r>
              <a:rPr lang="en"/>
              <a:t>: Des modules qui se relient correctement aux autres</a:t>
            </a:r>
            <a:endParaRPr/>
          </a:p>
          <a:p>
            <a:pPr indent="0" lvl="0" marL="0" rtl="0" algn="l">
              <a:lnSpc>
                <a:spcPct val="150000"/>
              </a:lnSpc>
              <a:spcBef>
                <a:spcPts val="0"/>
              </a:spcBef>
              <a:spcAft>
                <a:spcPts val="0"/>
              </a:spcAft>
              <a:buNone/>
            </a:pPr>
            <a:r>
              <a:rPr b="1" lang="en"/>
              <a:t>Unix philosophy</a:t>
            </a:r>
            <a:r>
              <a:rPr lang="en"/>
              <a:t>: Fait une seule chose mais le fait bien</a:t>
            </a:r>
            <a:endParaRPr/>
          </a:p>
          <a:p>
            <a:pPr indent="0" lvl="0" marL="0" rtl="0" algn="l">
              <a:lnSpc>
                <a:spcPct val="150000"/>
              </a:lnSpc>
              <a:spcBef>
                <a:spcPts val="0"/>
              </a:spcBef>
              <a:spcAft>
                <a:spcPts val="0"/>
              </a:spcAft>
              <a:buNone/>
            </a:pPr>
            <a:r>
              <a:rPr b="1" lang="en"/>
              <a:t>Predictable</a:t>
            </a:r>
            <a:r>
              <a:rPr lang="en"/>
              <a:t>: Fait ce que l’on attend de lui</a:t>
            </a:r>
            <a:endParaRPr/>
          </a:p>
          <a:p>
            <a:pPr indent="0" lvl="0" marL="0" rtl="0" algn="l">
              <a:lnSpc>
                <a:spcPct val="150000"/>
              </a:lnSpc>
              <a:spcBef>
                <a:spcPts val="0"/>
              </a:spcBef>
              <a:spcAft>
                <a:spcPts val="0"/>
              </a:spcAft>
              <a:buNone/>
            </a:pPr>
            <a:r>
              <a:rPr b="1" lang="en"/>
              <a:t>Idiomatic</a:t>
            </a:r>
            <a:r>
              <a:rPr lang="en"/>
              <a:t>: </a:t>
            </a:r>
            <a:r>
              <a:rPr lang="en"/>
              <a:t>Écrire</a:t>
            </a:r>
            <a:r>
              <a:rPr lang="en"/>
              <a:t> comme cela semble le plus naturel  </a:t>
            </a:r>
            <a:endParaRPr/>
          </a:p>
          <a:p>
            <a:pPr indent="0" lvl="0" marL="0" rtl="0" algn="l">
              <a:lnSpc>
                <a:spcPct val="150000"/>
              </a:lnSpc>
              <a:spcBef>
                <a:spcPts val="0"/>
              </a:spcBef>
              <a:spcAft>
                <a:spcPts val="0"/>
              </a:spcAft>
              <a:buNone/>
            </a:pPr>
            <a:r>
              <a:rPr b="1" lang="en"/>
              <a:t>Domain-based</a:t>
            </a:r>
            <a:r>
              <a:rPr lang="en"/>
              <a:t>: Le domain permet de clarifier l’architecture en tant que langage et structure</a:t>
            </a:r>
            <a:endParaRPr/>
          </a:p>
        </p:txBody>
      </p:sp>
      <p:sp>
        <p:nvSpPr>
          <p:cNvPr id="424" name="Google Shape;424;p36"/>
          <p:cNvSpPr txBox="1"/>
          <p:nvPr/>
        </p:nvSpPr>
        <p:spPr>
          <a:xfrm>
            <a:off x="953700" y="1516700"/>
            <a:ext cx="7721700" cy="9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Calibri"/>
                <a:ea typeface="Calibri"/>
                <a:cs typeface="Calibri"/>
                <a:sym typeface="Calibri"/>
              </a:rPr>
              <a:t>SOLID: vague, complexe ou dépend du contexte. Préférable d’écrire du code plus “humain”</a:t>
            </a:r>
            <a:endParaRPr>
              <a:latin typeface="Calibri"/>
              <a:ea typeface="Calibri"/>
              <a:cs typeface="Calibri"/>
              <a:sym typeface="Calibri"/>
            </a:endParaRPr>
          </a:p>
          <a:p>
            <a:pPr indent="0" lvl="0" marL="0" rtl="0" algn="l">
              <a:lnSpc>
                <a:spcPct val="115000"/>
              </a:lnSpc>
              <a:spcBef>
                <a:spcPts val="0"/>
              </a:spcBef>
              <a:spcAft>
                <a:spcPts val="0"/>
              </a:spcAft>
              <a:buNone/>
            </a:pPr>
            <a:r>
              <a:t/>
            </a:r>
            <a:endParaRPr sz="700">
              <a:latin typeface="Calibri"/>
              <a:ea typeface="Calibri"/>
              <a:cs typeface="Calibri"/>
              <a:sym typeface="Calibri"/>
            </a:endParaRPr>
          </a:p>
          <a:p>
            <a:pPr indent="0" lvl="0" marL="0" rtl="0" algn="l">
              <a:spcBef>
                <a:spcPts val="0"/>
              </a:spcBef>
              <a:spcAft>
                <a:spcPts val="0"/>
              </a:spcAft>
              <a:buNone/>
            </a:pPr>
            <a:r>
              <a:rPr i="1" lang="en">
                <a:latin typeface="Calibri"/>
                <a:ea typeface="Calibri"/>
                <a:cs typeface="Calibri"/>
                <a:sym typeface="Calibri"/>
              </a:rPr>
              <a:t>Certains codes sont un plaisir à travailler. Vous savez comment apporter le changement dont vous avez besoin. Le code est facile à naviguer, facile à comprendre, facile à raisonner.</a:t>
            </a:r>
            <a:endParaRPr i="1">
              <a:latin typeface="Calibri"/>
              <a:ea typeface="Calibri"/>
              <a:cs typeface="Calibri"/>
              <a:sym typeface="Calibri"/>
            </a:endParaRPr>
          </a:p>
        </p:txBody>
      </p:sp>
      <p:sp>
        <p:nvSpPr>
          <p:cNvPr id="425" name="Google Shape;425;p36"/>
          <p:cNvSpPr txBox="1"/>
          <p:nvPr>
            <p:ph idx="1" type="body"/>
          </p:nvPr>
        </p:nvSpPr>
        <p:spPr>
          <a:xfrm>
            <a:off x="2296200" y="828475"/>
            <a:ext cx="6379200" cy="5472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i="1" lang="en" sz="1600"/>
              <a:t>By Dan North, créateur du BDD</a:t>
            </a:r>
            <a:endParaRPr i="1"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7"/>
          <p:cNvSpPr txBox="1"/>
          <p:nvPr>
            <p:ph idx="1" type="body"/>
          </p:nvPr>
        </p:nvSpPr>
        <p:spPr>
          <a:xfrm>
            <a:off x="819150" y="1381125"/>
            <a:ext cx="7505700" cy="2448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 </a:t>
            </a:r>
            <a:r>
              <a:rPr i="1" lang="en" sz="1800"/>
              <a:t>N'importe qui peut écrire du code qu'un ordinateur peut comprendre. </a:t>
            </a:r>
            <a:endParaRPr i="1" sz="1800"/>
          </a:p>
          <a:p>
            <a:pPr indent="0" lvl="0" marL="0" rtl="0" algn="ctr">
              <a:spcBef>
                <a:spcPts val="1200"/>
              </a:spcBef>
              <a:spcAft>
                <a:spcPts val="0"/>
              </a:spcAft>
              <a:buNone/>
            </a:pPr>
            <a:r>
              <a:rPr i="1" lang="en" sz="1800"/>
              <a:t>Les bons programmeurs écrivent du code que les humains peuvent comprendre. “</a:t>
            </a:r>
            <a:endParaRPr i="1" sz="1800"/>
          </a:p>
          <a:p>
            <a:pPr indent="0" lvl="0" marL="0" rtl="0" algn="ctr">
              <a:spcBef>
                <a:spcPts val="1200"/>
              </a:spcBef>
              <a:spcAft>
                <a:spcPts val="0"/>
              </a:spcAft>
              <a:buNone/>
            </a:pPr>
            <a:r>
              <a:t/>
            </a:r>
            <a:endParaRPr sz="1800"/>
          </a:p>
          <a:p>
            <a:pPr indent="0" lvl="0" marL="0" rtl="0" algn="ctr">
              <a:spcBef>
                <a:spcPts val="1200"/>
              </a:spcBef>
              <a:spcAft>
                <a:spcPts val="0"/>
              </a:spcAft>
              <a:buNone/>
            </a:pPr>
            <a:r>
              <a:rPr lang="en"/>
              <a:t>— Refactoring, Martin Fowler avec Kent Beck, 1996 —</a:t>
            </a:r>
            <a:endParaRPr/>
          </a:p>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sz="2300"/>
              <a:t>êtes vous plutôt ?</a:t>
            </a:r>
            <a:endParaRPr i="1" sz="950"/>
          </a:p>
        </p:txBody>
      </p:sp>
      <p:pic>
        <p:nvPicPr>
          <p:cNvPr id="436" name="Google Shape;436;p38"/>
          <p:cNvPicPr preferRelativeResize="0"/>
          <p:nvPr/>
        </p:nvPicPr>
        <p:blipFill>
          <a:blip r:embed="rId3">
            <a:alphaModFix/>
          </a:blip>
          <a:stretch>
            <a:fillRect/>
          </a:stretch>
        </p:blipFill>
        <p:spPr>
          <a:xfrm rot="-463200">
            <a:off x="1867753" y="1671873"/>
            <a:ext cx="2069993" cy="680552"/>
          </a:xfrm>
          <a:prstGeom prst="rect">
            <a:avLst/>
          </a:prstGeom>
          <a:noFill/>
          <a:ln>
            <a:noFill/>
          </a:ln>
        </p:spPr>
      </p:pic>
      <p:pic>
        <p:nvPicPr>
          <p:cNvPr id="437" name="Google Shape;437;p38"/>
          <p:cNvPicPr preferRelativeResize="0"/>
          <p:nvPr/>
        </p:nvPicPr>
        <p:blipFill>
          <a:blip r:embed="rId4">
            <a:alphaModFix/>
          </a:blip>
          <a:stretch>
            <a:fillRect/>
          </a:stretch>
        </p:blipFill>
        <p:spPr>
          <a:xfrm rot="1162057">
            <a:off x="5194565" y="1978538"/>
            <a:ext cx="1971926" cy="663875"/>
          </a:xfrm>
          <a:prstGeom prst="rect">
            <a:avLst/>
          </a:prstGeom>
          <a:noFill/>
          <a:ln>
            <a:noFill/>
          </a:ln>
        </p:spPr>
      </p:pic>
      <p:pic>
        <p:nvPicPr>
          <p:cNvPr id="438" name="Google Shape;438;p38"/>
          <p:cNvPicPr preferRelativeResize="0"/>
          <p:nvPr/>
        </p:nvPicPr>
        <p:blipFill>
          <a:blip r:embed="rId5">
            <a:alphaModFix/>
          </a:blip>
          <a:stretch>
            <a:fillRect/>
          </a:stretch>
        </p:blipFill>
        <p:spPr>
          <a:xfrm rot="-732345">
            <a:off x="3033125" y="2565071"/>
            <a:ext cx="1904871" cy="915513"/>
          </a:xfrm>
          <a:prstGeom prst="rect">
            <a:avLst/>
          </a:prstGeom>
          <a:noFill/>
          <a:ln>
            <a:noFill/>
          </a:ln>
        </p:spPr>
      </p:pic>
      <p:pic>
        <p:nvPicPr>
          <p:cNvPr id="439" name="Google Shape;439;p38"/>
          <p:cNvPicPr preferRelativeResize="0"/>
          <p:nvPr/>
        </p:nvPicPr>
        <p:blipFill>
          <a:blip r:embed="rId6">
            <a:alphaModFix/>
          </a:blip>
          <a:stretch>
            <a:fillRect/>
          </a:stretch>
        </p:blipFill>
        <p:spPr>
          <a:xfrm rot="-361628">
            <a:off x="7605703" y="3785247"/>
            <a:ext cx="845720" cy="507430"/>
          </a:xfrm>
          <a:prstGeom prst="rect">
            <a:avLst/>
          </a:prstGeom>
          <a:noFill/>
          <a:ln>
            <a:noFill/>
          </a:ln>
        </p:spPr>
      </p:pic>
      <p:pic>
        <p:nvPicPr>
          <p:cNvPr id="440" name="Google Shape;440;p38"/>
          <p:cNvPicPr preferRelativeResize="0"/>
          <p:nvPr/>
        </p:nvPicPr>
        <p:blipFill>
          <a:blip r:embed="rId7">
            <a:alphaModFix/>
          </a:blip>
          <a:stretch>
            <a:fillRect/>
          </a:stretch>
        </p:blipFill>
        <p:spPr>
          <a:xfrm rot="501774">
            <a:off x="6555427" y="4233852"/>
            <a:ext cx="1101472" cy="4047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9"/>
          <p:cNvSpPr txBox="1"/>
          <p:nvPr>
            <p:ph idx="4294967295" type="body"/>
          </p:nvPr>
        </p:nvSpPr>
        <p:spPr>
          <a:xfrm>
            <a:off x="819150" y="1381125"/>
            <a:ext cx="7505700" cy="2448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https://afsy.fr/avent/2013/02-principes-stupid-solid-poo</a:t>
            </a:r>
            <a:endParaRPr sz="1400"/>
          </a:p>
          <a:p>
            <a:pPr indent="-317500" lvl="0" marL="457200" rtl="0" algn="l">
              <a:spcBef>
                <a:spcPts val="0"/>
              </a:spcBef>
              <a:spcAft>
                <a:spcPts val="0"/>
              </a:spcAft>
              <a:buSzPts val="1400"/>
              <a:buChar char="●"/>
            </a:pPr>
            <a:r>
              <a:rPr lang="en" sz="1400"/>
              <a:t>https://blog.cleancoder.com/uncle-bob/2014/05/12/TheOpenClosedPrinciple.html</a:t>
            </a:r>
            <a:endParaRPr sz="1400"/>
          </a:p>
          <a:p>
            <a:pPr indent="-317500" lvl="0" marL="457200" rtl="0" algn="l">
              <a:spcBef>
                <a:spcPts val="0"/>
              </a:spcBef>
              <a:spcAft>
                <a:spcPts val="0"/>
              </a:spcAft>
              <a:buSzPts val="1400"/>
              <a:buChar char="●"/>
            </a:pPr>
            <a:r>
              <a:rPr lang="en" sz="1400"/>
              <a:t>https://blog.cleancoder.com/uncle-bob/2014/05/08/SingleReponsibilityPrinciple.html</a:t>
            </a:r>
            <a:endParaRPr sz="1400"/>
          </a:p>
          <a:p>
            <a:pPr indent="-317500" lvl="0" marL="457200" rtl="0" algn="l">
              <a:spcBef>
                <a:spcPts val="0"/>
              </a:spcBef>
              <a:spcAft>
                <a:spcPts val="0"/>
              </a:spcAft>
              <a:buSzPts val="1400"/>
              <a:buChar char="●"/>
            </a:pPr>
            <a:r>
              <a:rPr lang="en" sz="1400"/>
              <a:t>https://dev.to/tamerlang/understanding-solid-principles-open-closed-principle-5e25</a:t>
            </a:r>
            <a:endParaRPr sz="1400"/>
          </a:p>
          <a:p>
            <a:pPr indent="-317500" lvl="0" marL="457200" rtl="0" algn="l">
              <a:spcBef>
                <a:spcPts val="0"/>
              </a:spcBef>
              <a:spcAft>
                <a:spcPts val="0"/>
              </a:spcAft>
              <a:buSzPts val="1400"/>
              <a:buChar char="●"/>
            </a:pPr>
            <a:r>
              <a:rPr lang="en" sz="1400"/>
              <a:t>https://reflectoring.io/open-closed-principle-explained</a:t>
            </a:r>
            <a:endParaRPr sz="1400"/>
          </a:p>
          <a:p>
            <a:pPr indent="-317500" lvl="0" marL="457200" rtl="0" algn="l">
              <a:spcBef>
                <a:spcPts val="0"/>
              </a:spcBef>
              <a:spcAft>
                <a:spcPts val="0"/>
              </a:spcAft>
              <a:buSzPts val="1400"/>
              <a:buChar char="●"/>
            </a:pPr>
            <a:r>
              <a:rPr lang="en" sz="1400"/>
              <a:t>https://stackify.com/solid-design-principles/</a:t>
            </a:r>
            <a:endParaRPr sz="1400"/>
          </a:p>
          <a:p>
            <a:pPr indent="-317500" lvl="0" marL="457200" rtl="0" algn="l">
              <a:spcBef>
                <a:spcPts val="0"/>
              </a:spcBef>
              <a:spcAft>
                <a:spcPts val="0"/>
              </a:spcAft>
              <a:buSzPts val="1400"/>
              <a:buChar char="●"/>
            </a:pPr>
            <a:r>
              <a:rPr lang="en" sz="1400"/>
              <a:t>https://thevaluable.dev/open-closed-principle-revisited/</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5"/>
          <p:cNvPicPr preferRelativeResize="0"/>
          <p:nvPr/>
        </p:nvPicPr>
        <p:blipFill>
          <a:blip r:embed="rId3">
            <a:alphaModFix/>
          </a:blip>
          <a:stretch>
            <a:fillRect/>
          </a:stretch>
        </p:blipFill>
        <p:spPr>
          <a:xfrm>
            <a:off x="1940150" y="866427"/>
            <a:ext cx="5094725" cy="3280800"/>
          </a:xfrm>
          <a:prstGeom prst="rect">
            <a:avLst/>
          </a:prstGeom>
          <a:noFill/>
          <a:ln>
            <a:noFill/>
          </a:ln>
        </p:spPr>
      </p:pic>
      <p:pic>
        <p:nvPicPr>
          <p:cNvPr id="149" name="Google Shape;149;p15"/>
          <p:cNvPicPr preferRelativeResize="0"/>
          <p:nvPr/>
        </p:nvPicPr>
        <p:blipFill>
          <a:blip r:embed="rId4">
            <a:alphaModFix/>
          </a:blip>
          <a:stretch>
            <a:fillRect/>
          </a:stretch>
        </p:blipFill>
        <p:spPr>
          <a:xfrm rot="3306105">
            <a:off x="4547981" y="2678350"/>
            <a:ext cx="1385987" cy="450825"/>
          </a:xfrm>
          <a:prstGeom prst="rect">
            <a:avLst/>
          </a:prstGeom>
          <a:noFill/>
          <a:ln>
            <a:noFill/>
          </a:ln>
        </p:spPr>
      </p:pic>
      <p:sp>
        <p:nvSpPr>
          <p:cNvPr id="150" name="Google Shape;150;p15"/>
          <p:cNvSpPr txBox="1"/>
          <p:nvPr/>
        </p:nvSpPr>
        <p:spPr>
          <a:xfrm rot="3149667">
            <a:off x="4442160" y="2677603"/>
            <a:ext cx="1811811" cy="72329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latin typeface="Calibri"/>
                <a:ea typeface="Calibri"/>
                <a:cs typeface="Calibri"/>
                <a:sym typeface="Calibri"/>
              </a:rPr>
              <a:t>STUPID</a:t>
            </a:r>
            <a:endParaRPr sz="3500">
              <a:latin typeface="Calibri"/>
              <a:ea typeface="Calibri"/>
              <a:cs typeface="Calibri"/>
              <a:sym typeface="Calibri"/>
            </a:endParaRPr>
          </a:p>
        </p:txBody>
      </p:sp>
      <p:pic>
        <p:nvPicPr>
          <p:cNvPr id="151" name="Google Shape;151;p15"/>
          <p:cNvPicPr preferRelativeResize="0"/>
          <p:nvPr/>
        </p:nvPicPr>
        <p:blipFill>
          <a:blip r:embed="rId5">
            <a:alphaModFix/>
          </a:blip>
          <a:stretch>
            <a:fillRect/>
          </a:stretch>
        </p:blipFill>
        <p:spPr>
          <a:xfrm rot="-2700000">
            <a:off x="2930808" y="2693084"/>
            <a:ext cx="1320608" cy="407808"/>
          </a:xfrm>
          <a:prstGeom prst="rect">
            <a:avLst/>
          </a:prstGeom>
          <a:noFill/>
          <a:ln>
            <a:noFill/>
          </a:ln>
        </p:spPr>
      </p:pic>
      <p:sp>
        <p:nvSpPr>
          <p:cNvPr id="152" name="Google Shape;152;p15"/>
          <p:cNvSpPr txBox="1"/>
          <p:nvPr/>
        </p:nvSpPr>
        <p:spPr>
          <a:xfrm rot="-2821992">
            <a:off x="2815847" y="2313177"/>
            <a:ext cx="1811687" cy="80046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latin typeface="Calibri"/>
                <a:ea typeface="Calibri"/>
                <a:cs typeface="Calibri"/>
                <a:sym typeface="Calibri"/>
              </a:rPr>
              <a:t>SOLID</a:t>
            </a:r>
            <a:endParaRPr sz="4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idx="1" type="body"/>
          </p:nvPr>
        </p:nvSpPr>
        <p:spPr>
          <a:xfrm>
            <a:off x="671975" y="486850"/>
            <a:ext cx="7505700" cy="8364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en" sz="2200"/>
              <a:t>           </a:t>
            </a:r>
            <a:r>
              <a:rPr lang="en" sz="2200"/>
              <a:t>Ce qui peut rendre un code difficilement maintenable</a:t>
            </a:r>
            <a:endParaRPr sz="2200"/>
          </a:p>
          <a:p>
            <a:pPr indent="0" lvl="0" marL="0" rtl="0" algn="l">
              <a:spcBef>
                <a:spcPts val="1200"/>
              </a:spcBef>
              <a:spcAft>
                <a:spcPts val="1200"/>
              </a:spcAft>
              <a:buNone/>
            </a:pPr>
            <a:r>
              <a:t/>
            </a:r>
            <a:endParaRPr/>
          </a:p>
        </p:txBody>
      </p:sp>
      <p:sp>
        <p:nvSpPr>
          <p:cNvPr id="158" name="Google Shape;158;p16"/>
          <p:cNvSpPr txBox="1"/>
          <p:nvPr/>
        </p:nvSpPr>
        <p:spPr>
          <a:xfrm>
            <a:off x="462850" y="1675375"/>
            <a:ext cx="57726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1"/>
                </a:solidFill>
                <a:latin typeface="Calibri"/>
                <a:ea typeface="Calibri"/>
                <a:cs typeface="Calibri"/>
                <a:sym typeface="Calibri"/>
              </a:rPr>
              <a:t>S</a:t>
            </a:r>
            <a:r>
              <a:rPr lang="en">
                <a:latin typeface="Calibri"/>
                <a:ea typeface="Calibri"/>
                <a:cs typeface="Calibri"/>
                <a:sym typeface="Calibri"/>
              </a:rPr>
              <a:t>ingleton : Accès global, difficile à maintenir, masque les dépendances</a:t>
            </a:r>
            <a:endParaRPr>
              <a:latin typeface="Calibri"/>
              <a:ea typeface="Calibri"/>
              <a:cs typeface="Calibri"/>
              <a:sym typeface="Calibri"/>
            </a:endParaRPr>
          </a:p>
          <a:p>
            <a:pPr indent="0" lvl="0" marL="0" rtl="0" algn="l">
              <a:spcBef>
                <a:spcPts val="0"/>
              </a:spcBef>
              <a:spcAft>
                <a:spcPts val="0"/>
              </a:spcAft>
              <a:buNone/>
            </a:pPr>
            <a:r>
              <a:rPr lang="en" sz="2500">
                <a:solidFill>
                  <a:schemeClr val="accent1"/>
                </a:solidFill>
                <a:latin typeface="Calibri"/>
                <a:ea typeface="Calibri"/>
                <a:cs typeface="Calibri"/>
                <a:sym typeface="Calibri"/>
              </a:rPr>
              <a:t>T</a:t>
            </a:r>
            <a:r>
              <a:rPr lang="en">
                <a:solidFill>
                  <a:schemeClr val="accent1"/>
                </a:solidFill>
                <a:latin typeface="Calibri"/>
                <a:ea typeface="Calibri"/>
                <a:cs typeface="Calibri"/>
                <a:sym typeface="Calibri"/>
              </a:rPr>
              <a:t>ight Coupling</a:t>
            </a:r>
            <a:r>
              <a:rPr lang="en">
                <a:latin typeface="Calibri"/>
                <a:ea typeface="Calibri"/>
                <a:cs typeface="Calibri"/>
                <a:sym typeface="Calibri"/>
              </a:rPr>
              <a:t> : Changer un module nécessite d’en changer un autre</a:t>
            </a:r>
            <a:endParaRPr>
              <a:latin typeface="Calibri"/>
              <a:ea typeface="Calibri"/>
              <a:cs typeface="Calibri"/>
              <a:sym typeface="Calibri"/>
            </a:endParaRPr>
          </a:p>
          <a:p>
            <a:pPr indent="0" lvl="0" marL="0" rtl="0" algn="l">
              <a:spcBef>
                <a:spcPts val="0"/>
              </a:spcBef>
              <a:spcAft>
                <a:spcPts val="0"/>
              </a:spcAft>
              <a:buNone/>
            </a:pPr>
            <a:r>
              <a:rPr lang="en" sz="2500">
                <a:solidFill>
                  <a:schemeClr val="accent1"/>
                </a:solidFill>
                <a:latin typeface="Calibri"/>
                <a:ea typeface="Calibri"/>
                <a:cs typeface="Calibri"/>
                <a:sym typeface="Calibri"/>
              </a:rPr>
              <a:t>U</a:t>
            </a:r>
            <a:r>
              <a:rPr lang="en">
                <a:latin typeface="Calibri"/>
                <a:ea typeface="Calibri"/>
                <a:cs typeface="Calibri"/>
                <a:sym typeface="Calibri"/>
              </a:rPr>
              <a:t>ntestability : Code complexe, classes couplées, else/if imbriqués, …</a:t>
            </a:r>
            <a:endParaRPr>
              <a:latin typeface="Calibri"/>
              <a:ea typeface="Calibri"/>
              <a:cs typeface="Calibri"/>
              <a:sym typeface="Calibri"/>
            </a:endParaRPr>
          </a:p>
          <a:p>
            <a:pPr indent="0" lvl="0" marL="0" rtl="0" algn="l">
              <a:spcBef>
                <a:spcPts val="0"/>
              </a:spcBef>
              <a:spcAft>
                <a:spcPts val="0"/>
              </a:spcAft>
              <a:buNone/>
            </a:pPr>
            <a:r>
              <a:rPr lang="en" sz="2500">
                <a:solidFill>
                  <a:schemeClr val="accent1"/>
                </a:solidFill>
                <a:latin typeface="Calibri"/>
                <a:ea typeface="Calibri"/>
                <a:cs typeface="Calibri"/>
                <a:sym typeface="Calibri"/>
              </a:rPr>
              <a:t>P</a:t>
            </a:r>
            <a:r>
              <a:rPr lang="en">
                <a:latin typeface="Calibri"/>
                <a:ea typeface="Calibri"/>
                <a:cs typeface="Calibri"/>
                <a:sym typeface="Calibri"/>
              </a:rPr>
              <a:t>remature Optimization : Dette technique, code incompréhensible</a:t>
            </a:r>
            <a:endParaRPr>
              <a:latin typeface="Calibri"/>
              <a:ea typeface="Calibri"/>
              <a:cs typeface="Calibri"/>
              <a:sym typeface="Calibri"/>
            </a:endParaRPr>
          </a:p>
          <a:p>
            <a:pPr indent="0" lvl="0" marL="0" rtl="0" algn="l">
              <a:spcBef>
                <a:spcPts val="0"/>
              </a:spcBef>
              <a:spcAft>
                <a:spcPts val="0"/>
              </a:spcAft>
              <a:buNone/>
            </a:pPr>
            <a:r>
              <a:rPr lang="en" sz="2500">
                <a:solidFill>
                  <a:schemeClr val="accent1"/>
                </a:solidFill>
                <a:latin typeface="Calibri"/>
                <a:ea typeface="Calibri"/>
                <a:cs typeface="Calibri"/>
                <a:sym typeface="Calibri"/>
              </a:rPr>
              <a:t>I</a:t>
            </a:r>
            <a:r>
              <a:rPr lang="en">
                <a:latin typeface="Calibri"/>
                <a:ea typeface="Calibri"/>
                <a:cs typeface="Calibri"/>
                <a:sym typeface="Calibri"/>
              </a:rPr>
              <a:t>ndescriptive Naming</a:t>
            </a:r>
            <a:endParaRPr>
              <a:latin typeface="Calibri"/>
              <a:ea typeface="Calibri"/>
              <a:cs typeface="Calibri"/>
              <a:sym typeface="Calibri"/>
            </a:endParaRPr>
          </a:p>
          <a:p>
            <a:pPr indent="0" lvl="0" marL="0" rtl="0" algn="l">
              <a:spcBef>
                <a:spcPts val="0"/>
              </a:spcBef>
              <a:spcAft>
                <a:spcPts val="0"/>
              </a:spcAft>
              <a:buNone/>
            </a:pPr>
            <a:r>
              <a:rPr lang="en" sz="2500">
                <a:solidFill>
                  <a:schemeClr val="accent1"/>
                </a:solidFill>
                <a:latin typeface="Calibri"/>
                <a:ea typeface="Calibri"/>
                <a:cs typeface="Calibri"/>
                <a:sym typeface="Calibri"/>
              </a:rPr>
              <a:t>D</a:t>
            </a:r>
            <a:r>
              <a:rPr lang="en">
                <a:latin typeface="Calibri"/>
                <a:ea typeface="Calibri"/>
                <a:cs typeface="Calibri"/>
                <a:sym typeface="Calibri"/>
              </a:rPr>
              <a:t>uplication code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59" name="Google Shape;159;p16"/>
          <p:cNvPicPr preferRelativeResize="0"/>
          <p:nvPr/>
        </p:nvPicPr>
        <p:blipFill>
          <a:blip r:embed="rId3">
            <a:alphaModFix/>
          </a:blip>
          <a:stretch>
            <a:fillRect/>
          </a:stretch>
        </p:blipFill>
        <p:spPr>
          <a:xfrm>
            <a:off x="4365450" y="932625"/>
            <a:ext cx="4121025" cy="776425"/>
          </a:xfrm>
          <a:prstGeom prst="rect">
            <a:avLst/>
          </a:prstGeom>
          <a:noFill/>
          <a:ln>
            <a:noFill/>
          </a:ln>
        </p:spPr>
      </p:pic>
      <p:pic>
        <p:nvPicPr>
          <p:cNvPr id="160" name="Google Shape;160;p16"/>
          <p:cNvPicPr preferRelativeResize="0"/>
          <p:nvPr/>
        </p:nvPicPr>
        <p:blipFill>
          <a:blip r:embed="rId4">
            <a:alphaModFix/>
          </a:blip>
          <a:stretch>
            <a:fillRect/>
          </a:stretch>
        </p:blipFill>
        <p:spPr>
          <a:xfrm>
            <a:off x="2632575" y="3464625"/>
            <a:ext cx="2420498" cy="836400"/>
          </a:xfrm>
          <a:prstGeom prst="rect">
            <a:avLst/>
          </a:prstGeom>
          <a:noFill/>
          <a:ln>
            <a:noFill/>
          </a:ln>
        </p:spPr>
      </p:pic>
      <p:pic>
        <p:nvPicPr>
          <p:cNvPr id="161" name="Google Shape;161;p16"/>
          <p:cNvPicPr preferRelativeResize="0"/>
          <p:nvPr/>
        </p:nvPicPr>
        <p:blipFill>
          <a:blip r:embed="rId5">
            <a:alphaModFix/>
          </a:blip>
          <a:stretch>
            <a:fillRect/>
          </a:stretch>
        </p:blipFill>
        <p:spPr>
          <a:xfrm>
            <a:off x="5800479" y="1861450"/>
            <a:ext cx="2992947" cy="2856375"/>
          </a:xfrm>
          <a:prstGeom prst="rect">
            <a:avLst/>
          </a:prstGeom>
          <a:noFill/>
          <a:ln>
            <a:noFill/>
          </a:ln>
        </p:spPr>
      </p:pic>
      <p:cxnSp>
        <p:nvCxnSpPr>
          <p:cNvPr id="162" name="Google Shape;162;p16"/>
          <p:cNvCxnSpPr>
            <a:endCxn id="159" idx="1"/>
          </p:cNvCxnSpPr>
          <p:nvPr/>
        </p:nvCxnSpPr>
        <p:spPr>
          <a:xfrm flipH="1" rot="10800000">
            <a:off x="3702750" y="1320838"/>
            <a:ext cx="662700" cy="5943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16"/>
          <p:cNvCxnSpPr/>
          <p:nvPr/>
        </p:nvCxnSpPr>
        <p:spPr>
          <a:xfrm flipH="1" rot="10800000">
            <a:off x="4441875" y="2514400"/>
            <a:ext cx="1358400" cy="990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16"/>
          <p:cNvCxnSpPr/>
          <p:nvPr/>
        </p:nvCxnSpPr>
        <p:spPr>
          <a:xfrm>
            <a:off x="596750" y="2514325"/>
            <a:ext cx="1048800" cy="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16"/>
          <p:cNvCxnSpPr/>
          <p:nvPr/>
        </p:nvCxnSpPr>
        <p:spPr>
          <a:xfrm>
            <a:off x="2234675" y="3563000"/>
            <a:ext cx="419400" cy="9900"/>
          </a:xfrm>
          <a:prstGeom prst="straightConnector1">
            <a:avLst/>
          </a:prstGeom>
          <a:noFill/>
          <a:ln cap="flat" cmpd="sng" w="9525">
            <a:solidFill>
              <a:schemeClr val="dk2"/>
            </a:solidFill>
            <a:prstDash val="solid"/>
            <a:round/>
            <a:headEnd len="med" w="med" type="none"/>
            <a:tailEnd len="med" w="med" type="triangle"/>
          </a:ln>
        </p:spPr>
      </p:cxnSp>
      <p:pic>
        <p:nvPicPr>
          <p:cNvPr id="166" name="Google Shape;166;p16"/>
          <p:cNvPicPr preferRelativeResize="0"/>
          <p:nvPr/>
        </p:nvPicPr>
        <p:blipFill>
          <a:blip r:embed="rId6">
            <a:alphaModFix/>
          </a:blip>
          <a:stretch>
            <a:fillRect/>
          </a:stretch>
        </p:blipFill>
        <p:spPr>
          <a:xfrm>
            <a:off x="1351575" y="566750"/>
            <a:ext cx="419400" cy="4505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7"/>
          <p:cNvSpPr/>
          <p:nvPr/>
        </p:nvSpPr>
        <p:spPr>
          <a:xfrm>
            <a:off x="2054900" y="2034925"/>
            <a:ext cx="3984900" cy="235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17"/>
          <p:cNvPicPr preferRelativeResize="0"/>
          <p:nvPr/>
        </p:nvPicPr>
        <p:blipFill>
          <a:blip r:embed="rId3">
            <a:alphaModFix/>
          </a:blip>
          <a:stretch>
            <a:fillRect/>
          </a:stretch>
        </p:blipFill>
        <p:spPr>
          <a:xfrm>
            <a:off x="296171" y="262250"/>
            <a:ext cx="8520176" cy="4648451"/>
          </a:xfrm>
          <a:prstGeom prst="rect">
            <a:avLst/>
          </a:prstGeom>
          <a:noFill/>
          <a:ln>
            <a:noFill/>
          </a:ln>
        </p:spPr>
      </p:pic>
      <p:sp>
        <p:nvSpPr>
          <p:cNvPr id="173" name="Google Shape;173;p17"/>
          <p:cNvSpPr txBox="1"/>
          <p:nvPr>
            <p:ph idx="1" type="body"/>
          </p:nvPr>
        </p:nvSpPr>
        <p:spPr>
          <a:xfrm>
            <a:off x="2177450" y="926325"/>
            <a:ext cx="4639200" cy="3474600"/>
          </a:xfrm>
          <a:prstGeom prst="rect">
            <a:avLst/>
          </a:prstGeom>
          <a:solidFill>
            <a:schemeClr val="lt2"/>
          </a:solidFill>
        </p:spPr>
        <p:txBody>
          <a:bodyPr anchorCtr="0" anchor="t" bIns="91425" lIns="91425" spcFirstLastPara="1" rIns="91425" wrap="square" tIns="91425">
            <a:normAutofit/>
          </a:bodyPr>
          <a:lstStyle/>
          <a:p>
            <a:pPr indent="0" lvl="0" marL="457200" rtl="0" algn="l">
              <a:spcBef>
                <a:spcPts val="0"/>
              </a:spcBef>
              <a:spcAft>
                <a:spcPts val="0"/>
              </a:spcAft>
              <a:buNone/>
            </a:pPr>
            <a:r>
              <a:rPr lang="en" sz="2500"/>
              <a:t>           </a:t>
            </a:r>
            <a:r>
              <a:rPr lang="en" sz="3900"/>
              <a:t>SOLID</a:t>
            </a:r>
            <a:endParaRPr sz="3900"/>
          </a:p>
          <a:p>
            <a:pPr indent="-311150" lvl="0" marL="457200" rtl="0" algn="l">
              <a:spcBef>
                <a:spcPts val="1200"/>
              </a:spcBef>
              <a:spcAft>
                <a:spcPts val="0"/>
              </a:spcAft>
              <a:buSzPts val="1300"/>
              <a:buChar char="●"/>
            </a:pPr>
            <a:r>
              <a:rPr lang="en" sz="2500"/>
              <a:t>S</a:t>
            </a:r>
            <a:r>
              <a:rPr lang="en" sz="1800"/>
              <a:t>ingle </a:t>
            </a:r>
            <a:r>
              <a:rPr lang="en" sz="1800"/>
              <a:t>Responsibility</a:t>
            </a:r>
            <a:r>
              <a:rPr lang="en" sz="1800"/>
              <a:t> Principle</a:t>
            </a:r>
            <a:endParaRPr sz="1800"/>
          </a:p>
          <a:p>
            <a:pPr indent="-311150" lvl="0" marL="457200" rtl="0" algn="l">
              <a:spcBef>
                <a:spcPts val="0"/>
              </a:spcBef>
              <a:spcAft>
                <a:spcPts val="0"/>
              </a:spcAft>
              <a:buSzPts val="1300"/>
              <a:buChar char="●"/>
            </a:pPr>
            <a:r>
              <a:rPr lang="en" sz="2500"/>
              <a:t>O</a:t>
            </a:r>
            <a:r>
              <a:rPr lang="en" sz="1800"/>
              <a:t>pen / Close Principle</a:t>
            </a:r>
            <a:endParaRPr sz="1800"/>
          </a:p>
          <a:p>
            <a:pPr indent="-311150" lvl="0" marL="457200" rtl="0" algn="l">
              <a:spcBef>
                <a:spcPts val="0"/>
              </a:spcBef>
              <a:spcAft>
                <a:spcPts val="0"/>
              </a:spcAft>
              <a:buSzPts val="1300"/>
              <a:buChar char="●"/>
            </a:pPr>
            <a:r>
              <a:rPr lang="en" sz="2500"/>
              <a:t>L</a:t>
            </a:r>
            <a:r>
              <a:rPr lang="en" sz="1800"/>
              <a:t>iskov Substitution Principle</a:t>
            </a:r>
            <a:endParaRPr sz="1800"/>
          </a:p>
          <a:p>
            <a:pPr indent="-311150" lvl="0" marL="457200" rtl="0" algn="l">
              <a:spcBef>
                <a:spcPts val="0"/>
              </a:spcBef>
              <a:spcAft>
                <a:spcPts val="0"/>
              </a:spcAft>
              <a:buSzPts val="1300"/>
              <a:buChar char="●"/>
            </a:pPr>
            <a:r>
              <a:rPr lang="en" sz="2500"/>
              <a:t>I</a:t>
            </a:r>
            <a:r>
              <a:rPr lang="en" sz="1800"/>
              <a:t>nterface Segregation Principle</a:t>
            </a:r>
            <a:endParaRPr sz="1800"/>
          </a:p>
          <a:p>
            <a:pPr indent="-311150" lvl="0" marL="457200" rtl="0" algn="l">
              <a:spcBef>
                <a:spcPts val="0"/>
              </a:spcBef>
              <a:spcAft>
                <a:spcPts val="0"/>
              </a:spcAft>
              <a:buSzPts val="1300"/>
              <a:buChar char="●"/>
            </a:pPr>
            <a:r>
              <a:rPr lang="en" sz="2500"/>
              <a:t>D</a:t>
            </a:r>
            <a:r>
              <a:rPr lang="en" sz="1800"/>
              <a:t>ependency Inversion Principle</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ph type="title"/>
          </p:nvPr>
        </p:nvSpPr>
        <p:spPr>
          <a:xfrm>
            <a:off x="819150" y="6170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Single Responsibility Principle</a:t>
            </a:r>
            <a:endParaRPr sz="1650"/>
          </a:p>
          <a:p>
            <a:pPr indent="0" lvl="0" marL="0" rtl="0" algn="ctr">
              <a:spcBef>
                <a:spcPts val="0"/>
              </a:spcBef>
              <a:spcAft>
                <a:spcPts val="0"/>
              </a:spcAft>
              <a:buNone/>
            </a:pPr>
            <a:r>
              <a:rPr lang="en" sz="1650"/>
              <a:t>“</a:t>
            </a:r>
            <a:r>
              <a:rPr i="1" lang="en" sz="1650"/>
              <a:t>Une classe ne devrait avoir qu’une seule raison de changer, donc qu’elle ne devrait avoir qu’une seule responsabilité.</a:t>
            </a:r>
            <a:r>
              <a:rPr lang="en" sz="1650"/>
              <a:t>” R. C. M.</a:t>
            </a:r>
            <a:endParaRPr sz="1650"/>
          </a:p>
        </p:txBody>
      </p:sp>
      <p:sp>
        <p:nvSpPr>
          <p:cNvPr id="179" name="Google Shape;179;p18"/>
          <p:cNvSpPr txBox="1"/>
          <p:nvPr>
            <p:ph idx="1" type="body"/>
          </p:nvPr>
        </p:nvSpPr>
        <p:spPr>
          <a:xfrm>
            <a:off x="564450" y="3123225"/>
            <a:ext cx="4506600" cy="13224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Qu’est ce qu’une raison de changer ?</a:t>
            </a:r>
            <a:endParaRPr sz="1500"/>
          </a:p>
          <a:p>
            <a:pPr indent="-323850" lvl="0" marL="457200" rtl="0" algn="l">
              <a:spcBef>
                <a:spcPts val="0"/>
              </a:spcBef>
              <a:spcAft>
                <a:spcPts val="0"/>
              </a:spcAft>
              <a:buSzPts val="1500"/>
              <a:buChar char="●"/>
            </a:pPr>
            <a:r>
              <a:rPr lang="en" sz="1500"/>
              <a:t>Q</a:t>
            </a:r>
            <a:r>
              <a:rPr lang="en" sz="1500"/>
              <a:t>uelle tâche effectue mon module ?</a:t>
            </a:r>
            <a:endParaRPr sz="1500"/>
          </a:p>
          <a:p>
            <a:pPr indent="-323850" lvl="0" marL="457200" rtl="0" algn="l">
              <a:spcBef>
                <a:spcPts val="0"/>
              </a:spcBef>
              <a:spcAft>
                <a:spcPts val="0"/>
              </a:spcAft>
              <a:buSzPts val="1500"/>
              <a:buChar char="●"/>
            </a:pPr>
            <a:r>
              <a:rPr lang="en" sz="1500"/>
              <a:t>A</a:t>
            </a:r>
            <a:r>
              <a:rPr lang="en" sz="1500"/>
              <a:t> quelle équipe revient le </a:t>
            </a:r>
            <a:r>
              <a:rPr lang="en" sz="1500"/>
              <a:t>maintien</a:t>
            </a:r>
            <a:r>
              <a:rPr lang="en" sz="1500"/>
              <a:t> du code ?</a:t>
            </a:r>
            <a:endParaRPr sz="1500"/>
          </a:p>
          <a:p>
            <a:pPr indent="0" lvl="0" marL="0" rtl="0" algn="l">
              <a:spcBef>
                <a:spcPts val="1200"/>
              </a:spcBef>
              <a:spcAft>
                <a:spcPts val="1200"/>
              </a:spcAft>
              <a:buNone/>
            </a:pPr>
            <a:r>
              <a:rPr i="1" lang="en" sz="1316">
                <a:solidFill>
                  <a:srgbClr val="000000"/>
                </a:solidFill>
                <a:latin typeface="Arial"/>
                <a:ea typeface="Arial"/>
                <a:cs typeface="Arial"/>
                <a:sym typeface="Arial"/>
              </a:rPr>
              <a:t>“This principle is about people.” R. C. M.</a:t>
            </a:r>
            <a:endParaRPr sz="1500"/>
          </a:p>
        </p:txBody>
      </p:sp>
      <p:sp>
        <p:nvSpPr>
          <p:cNvPr id="180" name="Google Shape;180;p18"/>
          <p:cNvSpPr txBox="1"/>
          <p:nvPr>
            <p:ph idx="1" type="body"/>
          </p:nvPr>
        </p:nvSpPr>
        <p:spPr>
          <a:xfrm>
            <a:off x="4242150" y="2295525"/>
            <a:ext cx="4082700" cy="827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i="1" lang="en" sz="5526">
                <a:solidFill>
                  <a:srgbClr val="000000"/>
                </a:solidFill>
                <a:latin typeface="Arial"/>
                <a:ea typeface="Arial"/>
                <a:cs typeface="Arial"/>
                <a:sym typeface="Arial"/>
              </a:rPr>
              <a:t> “Tu amènes ta voiture au garage pour changer le moteur, et tu te retrouves avec les essuis-glaces qui ne fonctionnent plus.”</a:t>
            </a:r>
            <a:endParaRPr i="1" sz="5526">
              <a:solidFill>
                <a:srgbClr val="000000"/>
              </a:solidFill>
              <a:latin typeface="Arial"/>
              <a:ea typeface="Arial"/>
              <a:cs typeface="Arial"/>
              <a:sym typeface="Arial"/>
            </a:endParaRPr>
          </a:p>
          <a:p>
            <a:pPr indent="0" lvl="0" marL="0" rtl="0" algn="l">
              <a:spcBef>
                <a:spcPts val="0"/>
              </a:spcBef>
              <a:spcAft>
                <a:spcPts val="0"/>
              </a:spcAft>
              <a:buNone/>
            </a:pPr>
            <a:r>
              <a:t/>
            </a:r>
            <a:endParaRPr i="1"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
        <p:nvSpPr>
          <p:cNvPr id="181" name="Google Shape;181;p18"/>
          <p:cNvSpPr txBox="1"/>
          <p:nvPr>
            <p:ph idx="1" type="body"/>
          </p:nvPr>
        </p:nvSpPr>
        <p:spPr>
          <a:xfrm>
            <a:off x="793050" y="1816675"/>
            <a:ext cx="66750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Condenser les notions de Couplage et de Cohérence dans un principe</a:t>
            </a:r>
            <a:endParaRPr sz="1700"/>
          </a:p>
        </p:txBody>
      </p:sp>
      <p:sp>
        <p:nvSpPr>
          <p:cNvPr id="182" name="Google Shape;182;p18"/>
          <p:cNvSpPr txBox="1"/>
          <p:nvPr/>
        </p:nvSpPr>
        <p:spPr>
          <a:xfrm>
            <a:off x="4637400" y="3123225"/>
            <a:ext cx="4158900" cy="11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2"/>
                </a:solidFill>
                <a:latin typeface="Calibri"/>
                <a:ea typeface="Calibri"/>
                <a:cs typeface="Calibri"/>
                <a:sym typeface="Calibri"/>
              </a:rPr>
              <a:t>Un module ou une classe est lié à une équipe de développement avec des demandes spécifiques :</a:t>
            </a:r>
            <a:endParaRPr sz="1500">
              <a:solidFill>
                <a:schemeClr val="dk2"/>
              </a:solidFill>
              <a:latin typeface="Calibri"/>
              <a:ea typeface="Calibri"/>
              <a:cs typeface="Calibri"/>
              <a:sym typeface="Calibri"/>
            </a:endParaRPr>
          </a:p>
          <a:p>
            <a:pPr indent="-323850" lvl="0" marL="457200" rtl="0" algn="l">
              <a:lnSpc>
                <a:spcPct val="115000"/>
              </a:lnSpc>
              <a:spcBef>
                <a:spcPts val="120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Isoler le code des demandes d’autres équipes</a:t>
            </a:r>
            <a:endParaRPr sz="15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9"/>
          <p:cNvPicPr preferRelativeResize="0"/>
          <p:nvPr/>
        </p:nvPicPr>
        <p:blipFill>
          <a:blip r:embed="rId3">
            <a:alphaModFix/>
          </a:blip>
          <a:stretch>
            <a:fillRect/>
          </a:stretch>
        </p:blipFill>
        <p:spPr>
          <a:xfrm>
            <a:off x="434625" y="589250"/>
            <a:ext cx="4038600" cy="3067050"/>
          </a:xfrm>
          <a:prstGeom prst="rect">
            <a:avLst/>
          </a:prstGeom>
          <a:noFill/>
          <a:ln>
            <a:noFill/>
          </a:ln>
        </p:spPr>
      </p:pic>
      <p:pic>
        <p:nvPicPr>
          <p:cNvPr id="188" name="Google Shape;188;p19"/>
          <p:cNvPicPr preferRelativeResize="0"/>
          <p:nvPr/>
        </p:nvPicPr>
        <p:blipFill>
          <a:blip r:embed="rId4">
            <a:alphaModFix/>
          </a:blip>
          <a:stretch>
            <a:fillRect/>
          </a:stretch>
        </p:blipFill>
        <p:spPr>
          <a:xfrm>
            <a:off x="4625625" y="589250"/>
            <a:ext cx="4137376" cy="2601625"/>
          </a:xfrm>
          <a:prstGeom prst="rect">
            <a:avLst/>
          </a:prstGeom>
          <a:noFill/>
          <a:ln>
            <a:noFill/>
          </a:ln>
        </p:spPr>
      </p:pic>
      <p:sp>
        <p:nvSpPr>
          <p:cNvPr id="189" name="Google Shape;189;p19"/>
          <p:cNvSpPr txBox="1"/>
          <p:nvPr/>
        </p:nvSpPr>
        <p:spPr>
          <a:xfrm>
            <a:off x="-20250" y="3663975"/>
            <a:ext cx="3935100" cy="1231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700">
                <a:solidFill>
                  <a:srgbClr val="FF0000"/>
                </a:solidFill>
                <a:latin typeface="Calibri"/>
                <a:ea typeface="Calibri"/>
                <a:cs typeface="Calibri"/>
                <a:sym typeface="Calibri"/>
              </a:rPr>
              <a:t>+ Module d’import de donnée</a:t>
            </a:r>
            <a:endParaRPr sz="1700">
              <a:solidFill>
                <a:srgbClr val="FF0000"/>
              </a:solidFill>
              <a:latin typeface="Calibri"/>
              <a:ea typeface="Calibri"/>
              <a:cs typeface="Calibri"/>
              <a:sym typeface="Calibri"/>
            </a:endParaRPr>
          </a:p>
          <a:p>
            <a:pPr indent="0" lvl="0" marL="457200" rtl="0" algn="l">
              <a:spcBef>
                <a:spcPts val="0"/>
              </a:spcBef>
              <a:spcAft>
                <a:spcPts val="0"/>
              </a:spcAft>
              <a:buNone/>
            </a:pPr>
            <a:r>
              <a:rPr lang="en" sz="1700">
                <a:solidFill>
                  <a:srgbClr val="FF0000"/>
                </a:solidFill>
                <a:latin typeface="Calibri"/>
                <a:ea typeface="Calibri"/>
                <a:cs typeface="Calibri"/>
                <a:sym typeface="Calibri"/>
              </a:rPr>
              <a:t>+ Gestion de fichier</a:t>
            </a:r>
            <a:endParaRPr sz="1700">
              <a:solidFill>
                <a:srgbClr val="FF0000"/>
              </a:solidFill>
              <a:latin typeface="Calibri"/>
              <a:ea typeface="Calibri"/>
              <a:cs typeface="Calibri"/>
              <a:sym typeface="Calibri"/>
            </a:endParaRPr>
          </a:p>
          <a:p>
            <a:pPr indent="0" lvl="0" marL="457200" rtl="0" algn="l">
              <a:spcBef>
                <a:spcPts val="0"/>
              </a:spcBef>
              <a:spcAft>
                <a:spcPts val="0"/>
              </a:spcAft>
              <a:buNone/>
            </a:pPr>
            <a:r>
              <a:rPr lang="en" sz="1700">
                <a:solidFill>
                  <a:srgbClr val="FF0000"/>
                </a:solidFill>
                <a:latin typeface="Calibri"/>
                <a:ea typeface="Calibri"/>
                <a:cs typeface="Calibri"/>
                <a:sym typeface="Calibri"/>
              </a:rPr>
              <a:t>+ Gestion de base de donnée</a:t>
            </a:r>
            <a:endParaRPr sz="1700">
              <a:solidFill>
                <a:srgbClr val="FF0000"/>
              </a:solidFill>
              <a:latin typeface="Calibri"/>
              <a:ea typeface="Calibri"/>
              <a:cs typeface="Calibri"/>
              <a:sym typeface="Calibri"/>
            </a:endParaRPr>
          </a:p>
          <a:p>
            <a:pPr indent="0" lvl="0" marL="457200" rtl="0" algn="l">
              <a:spcBef>
                <a:spcPts val="0"/>
              </a:spcBef>
              <a:spcAft>
                <a:spcPts val="0"/>
              </a:spcAft>
              <a:buNone/>
            </a:pPr>
            <a:r>
              <a:rPr b="1" lang="en" sz="1700">
                <a:solidFill>
                  <a:srgbClr val="FF0000"/>
                </a:solidFill>
                <a:latin typeface="Calibri"/>
                <a:ea typeface="Calibri"/>
                <a:cs typeface="Calibri"/>
                <a:sym typeface="Calibri"/>
              </a:rPr>
              <a:t>   3 responsabilités</a:t>
            </a:r>
            <a:endParaRPr b="1" sz="1700">
              <a:solidFill>
                <a:srgbClr val="FF0000"/>
              </a:solidFill>
              <a:latin typeface="Calibri"/>
              <a:ea typeface="Calibri"/>
              <a:cs typeface="Calibri"/>
              <a:sym typeface="Calibri"/>
            </a:endParaRPr>
          </a:p>
        </p:txBody>
      </p:sp>
      <p:sp>
        <p:nvSpPr>
          <p:cNvPr id="190" name="Google Shape;190;p19"/>
          <p:cNvSpPr txBox="1"/>
          <p:nvPr/>
        </p:nvSpPr>
        <p:spPr>
          <a:xfrm>
            <a:off x="4597975" y="3665450"/>
            <a:ext cx="39351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38761D"/>
              </a:buClr>
              <a:buSzPts val="1700"/>
              <a:buFont typeface="Calibri"/>
              <a:buChar char="➔"/>
            </a:pPr>
            <a:r>
              <a:rPr lang="en" sz="1700">
                <a:solidFill>
                  <a:srgbClr val="38761D"/>
                </a:solidFill>
                <a:latin typeface="Calibri"/>
                <a:ea typeface="Calibri"/>
                <a:cs typeface="Calibri"/>
                <a:sym typeface="Calibri"/>
              </a:rPr>
              <a:t>1 module</a:t>
            </a:r>
            <a:r>
              <a:rPr lang="en" sz="1700">
                <a:solidFill>
                  <a:srgbClr val="38761D"/>
                </a:solidFill>
                <a:latin typeface="Calibri"/>
                <a:ea typeface="Calibri"/>
                <a:cs typeface="Calibri"/>
                <a:sym typeface="Calibri"/>
              </a:rPr>
              <a:t> d’import de donnée</a:t>
            </a:r>
            <a:endParaRPr sz="100">
              <a:solidFill>
                <a:srgbClr val="38761D"/>
              </a:solidFill>
              <a:latin typeface="Calibri"/>
              <a:ea typeface="Calibri"/>
              <a:cs typeface="Calibri"/>
              <a:sym typeface="Calibri"/>
            </a:endParaRPr>
          </a:p>
          <a:p>
            <a:pPr indent="-336550" lvl="0" marL="457200" rtl="0" algn="l">
              <a:spcBef>
                <a:spcPts val="0"/>
              </a:spcBef>
              <a:spcAft>
                <a:spcPts val="0"/>
              </a:spcAft>
              <a:buClr>
                <a:srgbClr val="38761D"/>
              </a:buClr>
              <a:buSzPts val="1700"/>
              <a:buFont typeface="Calibri"/>
              <a:buChar char="●"/>
            </a:pPr>
            <a:r>
              <a:rPr lang="en" sz="1700">
                <a:solidFill>
                  <a:srgbClr val="38761D"/>
                </a:solidFill>
                <a:latin typeface="Calibri"/>
                <a:ea typeface="Calibri"/>
                <a:cs typeface="Calibri"/>
                <a:sym typeface="Calibri"/>
              </a:rPr>
              <a:t>1 module g</a:t>
            </a:r>
            <a:r>
              <a:rPr lang="en" sz="1700">
                <a:solidFill>
                  <a:srgbClr val="38761D"/>
                </a:solidFill>
                <a:latin typeface="Calibri"/>
                <a:ea typeface="Calibri"/>
                <a:cs typeface="Calibri"/>
                <a:sym typeface="Calibri"/>
              </a:rPr>
              <a:t>estion de fichier</a:t>
            </a:r>
            <a:endParaRPr sz="1700">
              <a:solidFill>
                <a:srgbClr val="38761D"/>
              </a:solidFill>
              <a:latin typeface="Calibri"/>
              <a:ea typeface="Calibri"/>
              <a:cs typeface="Calibri"/>
              <a:sym typeface="Calibri"/>
            </a:endParaRPr>
          </a:p>
          <a:p>
            <a:pPr indent="-336550" lvl="0" marL="457200" rtl="0" algn="l">
              <a:spcBef>
                <a:spcPts val="0"/>
              </a:spcBef>
              <a:spcAft>
                <a:spcPts val="0"/>
              </a:spcAft>
              <a:buClr>
                <a:srgbClr val="38761D"/>
              </a:buClr>
              <a:buSzPts val="1700"/>
              <a:buFont typeface="Calibri"/>
              <a:buChar char="➢"/>
            </a:pPr>
            <a:r>
              <a:rPr lang="en" sz="1700">
                <a:solidFill>
                  <a:srgbClr val="38761D"/>
                </a:solidFill>
                <a:latin typeface="Calibri"/>
                <a:ea typeface="Calibri"/>
                <a:cs typeface="Calibri"/>
                <a:sym typeface="Calibri"/>
              </a:rPr>
              <a:t>1 module gestion en base de donnée</a:t>
            </a:r>
            <a:endParaRPr sz="1700">
              <a:solidFill>
                <a:srgbClr val="38761D"/>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nvSpPr>
        <p:spPr>
          <a:xfrm>
            <a:off x="606725" y="576775"/>
            <a:ext cx="69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Cohésion de classe</a:t>
            </a:r>
            <a:r>
              <a:rPr lang="en">
                <a:latin typeface="Calibri"/>
                <a:ea typeface="Calibri"/>
                <a:cs typeface="Calibri"/>
                <a:sym typeface="Calibri"/>
              </a:rPr>
              <a:t> : Degré de fonctionnement des éléments d’un même module ou classe</a:t>
            </a:r>
            <a:endParaRPr>
              <a:latin typeface="Calibri"/>
              <a:ea typeface="Calibri"/>
              <a:cs typeface="Calibri"/>
              <a:sym typeface="Calibri"/>
            </a:endParaRPr>
          </a:p>
        </p:txBody>
      </p:sp>
      <p:sp>
        <p:nvSpPr>
          <p:cNvPr id="196" name="Google Shape;196;p20"/>
          <p:cNvSpPr txBox="1"/>
          <p:nvPr/>
        </p:nvSpPr>
        <p:spPr>
          <a:xfrm>
            <a:off x="4232150" y="1023625"/>
            <a:ext cx="377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Ex: Tous les éléments sont liés à l’email</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Mais leurs tâches sont différentes</a:t>
            </a:r>
            <a:endParaRPr>
              <a:latin typeface="Calibri"/>
              <a:ea typeface="Calibri"/>
              <a:cs typeface="Calibri"/>
              <a:sym typeface="Calibri"/>
            </a:endParaRPr>
          </a:p>
        </p:txBody>
      </p:sp>
      <p:sp>
        <p:nvSpPr>
          <p:cNvPr id="197" name="Google Shape;197;p20"/>
          <p:cNvSpPr/>
          <p:nvPr/>
        </p:nvSpPr>
        <p:spPr>
          <a:xfrm>
            <a:off x="4401925" y="2344675"/>
            <a:ext cx="1038600" cy="4593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Validateur</a:t>
            </a:r>
            <a:endParaRPr/>
          </a:p>
        </p:txBody>
      </p:sp>
      <p:sp>
        <p:nvSpPr>
          <p:cNvPr id="198" name="Google Shape;198;p20"/>
          <p:cNvSpPr/>
          <p:nvPr/>
        </p:nvSpPr>
        <p:spPr>
          <a:xfrm>
            <a:off x="4428200" y="3123525"/>
            <a:ext cx="938700" cy="5394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Builder</a:t>
            </a:r>
            <a:endParaRPr/>
          </a:p>
        </p:txBody>
      </p:sp>
      <p:sp>
        <p:nvSpPr>
          <p:cNvPr id="199" name="Google Shape;199;p20"/>
          <p:cNvSpPr/>
          <p:nvPr/>
        </p:nvSpPr>
        <p:spPr>
          <a:xfrm>
            <a:off x="4401925" y="3982475"/>
            <a:ext cx="749100" cy="459300"/>
          </a:xfrm>
          <a:prstGeom prst="rect">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Email</a:t>
            </a:r>
            <a:endParaRPr/>
          </a:p>
        </p:txBody>
      </p:sp>
      <p:sp>
        <p:nvSpPr>
          <p:cNvPr id="200" name="Google Shape;200;p20"/>
          <p:cNvSpPr/>
          <p:nvPr/>
        </p:nvSpPr>
        <p:spPr>
          <a:xfrm>
            <a:off x="4395650" y="1745300"/>
            <a:ext cx="1078500" cy="3495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Sender</a:t>
            </a:r>
            <a:endParaRPr>
              <a:solidFill>
                <a:schemeClr val="accent1"/>
              </a:solidFill>
            </a:endParaRPr>
          </a:p>
        </p:txBody>
      </p:sp>
      <p:cxnSp>
        <p:nvCxnSpPr>
          <p:cNvPr id="201" name="Google Shape;201;p20"/>
          <p:cNvCxnSpPr>
            <a:endCxn id="197" idx="1"/>
          </p:cNvCxnSpPr>
          <p:nvPr/>
        </p:nvCxnSpPr>
        <p:spPr>
          <a:xfrm>
            <a:off x="3353125" y="2064925"/>
            <a:ext cx="1048800" cy="5094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0"/>
          <p:cNvCxnSpPr>
            <a:endCxn id="198" idx="1"/>
          </p:cNvCxnSpPr>
          <p:nvPr/>
        </p:nvCxnSpPr>
        <p:spPr>
          <a:xfrm>
            <a:off x="3353300" y="3173325"/>
            <a:ext cx="1074900" cy="2199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0"/>
          <p:cNvCxnSpPr>
            <a:endCxn id="199" idx="1"/>
          </p:cNvCxnSpPr>
          <p:nvPr/>
        </p:nvCxnSpPr>
        <p:spPr>
          <a:xfrm>
            <a:off x="3343225" y="4112225"/>
            <a:ext cx="1058700" cy="99900"/>
          </a:xfrm>
          <a:prstGeom prst="straightConnector1">
            <a:avLst/>
          </a:prstGeom>
          <a:noFill/>
          <a:ln cap="flat" cmpd="sng" w="9525">
            <a:solidFill>
              <a:schemeClr val="dk2"/>
            </a:solidFill>
            <a:prstDash val="solid"/>
            <a:round/>
            <a:headEnd len="med" w="med" type="none"/>
            <a:tailEnd len="med" w="med" type="triangle"/>
          </a:ln>
        </p:spPr>
      </p:cxnSp>
      <p:pic>
        <p:nvPicPr>
          <p:cNvPr id="204" name="Google Shape;204;p20"/>
          <p:cNvPicPr preferRelativeResize="0"/>
          <p:nvPr/>
        </p:nvPicPr>
        <p:blipFill>
          <a:blip r:embed="rId3">
            <a:alphaModFix/>
          </a:blip>
          <a:stretch>
            <a:fillRect/>
          </a:stretch>
        </p:blipFill>
        <p:spPr>
          <a:xfrm>
            <a:off x="685800" y="1053175"/>
            <a:ext cx="2657475" cy="3676650"/>
          </a:xfrm>
          <a:prstGeom prst="rect">
            <a:avLst/>
          </a:prstGeom>
          <a:noFill/>
          <a:ln>
            <a:noFill/>
          </a:ln>
        </p:spPr>
      </p:pic>
      <p:pic>
        <p:nvPicPr>
          <p:cNvPr id="205" name="Google Shape;205;p20"/>
          <p:cNvPicPr preferRelativeResize="0"/>
          <p:nvPr/>
        </p:nvPicPr>
        <p:blipFill>
          <a:blip r:embed="rId4">
            <a:alphaModFix/>
          </a:blip>
          <a:stretch>
            <a:fillRect/>
          </a:stretch>
        </p:blipFill>
        <p:spPr>
          <a:xfrm>
            <a:off x="5996075" y="1745300"/>
            <a:ext cx="2514600" cy="218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type="title"/>
          </p:nvPr>
        </p:nvSpPr>
        <p:spPr>
          <a:xfrm>
            <a:off x="819150" y="5408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Open / Close Principle</a:t>
            </a:r>
            <a:endParaRPr sz="1650"/>
          </a:p>
          <a:p>
            <a:pPr indent="0" lvl="0" marL="0" rtl="0" algn="ctr">
              <a:spcBef>
                <a:spcPts val="0"/>
              </a:spcBef>
              <a:spcAft>
                <a:spcPts val="0"/>
              </a:spcAft>
              <a:buNone/>
            </a:pPr>
            <a:r>
              <a:rPr lang="en" sz="1650"/>
              <a:t>“Les entitées devraient être ouvertes aux extensions, mais fermées aux modifications”.</a:t>
            </a:r>
            <a:endParaRPr sz="1650"/>
          </a:p>
        </p:txBody>
      </p:sp>
      <p:sp>
        <p:nvSpPr>
          <p:cNvPr id="211" name="Google Shape;211;p21"/>
          <p:cNvSpPr txBox="1"/>
          <p:nvPr>
            <p:ph idx="1" type="body"/>
          </p:nvPr>
        </p:nvSpPr>
        <p:spPr>
          <a:xfrm>
            <a:off x="819150" y="1571600"/>
            <a:ext cx="3872400" cy="2900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sz="1500"/>
              <a:t>“</a:t>
            </a:r>
            <a:r>
              <a:rPr i="1" lang="en" sz="1500"/>
              <a:t>Une classe peut être </a:t>
            </a:r>
            <a:r>
              <a:rPr i="1" lang="en" sz="1500" u="sng"/>
              <a:t>fermée</a:t>
            </a:r>
            <a:r>
              <a:rPr i="1" lang="en" sz="1500"/>
              <a:t>, i.e. -compilée- dans une librairie, en données encapsulées, clairement définie et utilisée par un client. </a:t>
            </a:r>
            <a:endParaRPr i="1" sz="1500"/>
          </a:p>
          <a:p>
            <a:pPr indent="0" lvl="0" marL="0" rtl="0" algn="just">
              <a:spcBef>
                <a:spcPts val="1200"/>
              </a:spcBef>
              <a:spcAft>
                <a:spcPts val="0"/>
              </a:spcAft>
              <a:buNone/>
            </a:pPr>
            <a:r>
              <a:rPr i="1" lang="en" sz="1500"/>
              <a:t>Mais aussi </a:t>
            </a:r>
            <a:r>
              <a:rPr i="1" lang="en" sz="1500" u="sng"/>
              <a:t>ouverte</a:t>
            </a:r>
            <a:r>
              <a:rPr i="1" lang="en" sz="1500"/>
              <a:t>, et utilisée comme parent (héritage) pour ajouter de nouveaux champs, ou nouvelles </a:t>
            </a:r>
            <a:r>
              <a:rPr i="1" lang="en" sz="1500"/>
              <a:t>fonctionnalités</a:t>
            </a:r>
            <a:r>
              <a:rPr i="1" lang="en" sz="1500"/>
              <a:t> sans modifications de la classe originale.”</a:t>
            </a:r>
            <a:endParaRPr i="1" sz="1500"/>
          </a:p>
          <a:p>
            <a:pPr indent="0" lvl="0" marL="0" rtl="0" algn="just">
              <a:spcBef>
                <a:spcPts val="1200"/>
              </a:spcBef>
              <a:spcAft>
                <a:spcPts val="0"/>
              </a:spcAft>
              <a:buNone/>
            </a:pPr>
            <a:r>
              <a:t/>
            </a:r>
            <a:endParaRPr sz="1100">
              <a:solidFill>
                <a:srgbClr val="000000"/>
              </a:solidFill>
              <a:latin typeface="Arial"/>
              <a:ea typeface="Arial"/>
              <a:cs typeface="Arial"/>
              <a:sym typeface="Arial"/>
            </a:endParaRPr>
          </a:p>
          <a:p>
            <a:pPr indent="0" lvl="0" marL="0" rtl="0" algn="just">
              <a:spcBef>
                <a:spcPts val="1200"/>
              </a:spcBef>
              <a:spcAft>
                <a:spcPts val="1200"/>
              </a:spcAft>
              <a:buNone/>
            </a:pPr>
            <a:r>
              <a:rPr lang="en" sz="1100">
                <a:solidFill>
                  <a:srgbClr val="000000"/>
                </a:solidFill>
                <a:latin typeface="Arial"/>
                <a:ea typeface="Arial"/>
                <a:cs typeface="Arial"/>
                <a:sym typeface="Arial"/>
              </a:rPr>
              <a:t>“Vous devriez pouvoir étendre les fonctionnalités d’un système sans avoir à modifier ce système.” R.C.M.</a:t>
            </a:r>
            <a:endParaRPr sz="1500"/>
          </a:p>
        </p:txBody>
      </p:sp>
      <p:sp>
        <p:nvSpPr>
          <p:cNvPr id="212" name="Google Shape;212;p21"/>
          <p:cNvSpPr/>
          <p:nvPr/>
        </p:nvSpPr>
        <p:spPr>
          <a:xfrm>
            <a:off x="4801425" y="1715325"/>
            <a:ext cx="3872400" cy="779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 Vendor/TokenLibrary</a:t>
            </a:r>
            <a:endParaRPr/>
          </a:p>
          <a:p>
            <a:pPr indent="0" lvl="0" marL="0" rtl="0" algn="ctr">
              <a:spcBef>
                <a:spcPts val="0"/>
              </a:spcBef>
              <a:spcAft>
                <a:spcPts val="0"/>
              </a:spcAft>
              <a:buNone/>
            </a:pPr>
            <a:r>
              <a:rPr lang="en"/>
              <a:t>-&gt; getRandom()</a:t>
            </a:r>
            <a:endParaRPr/>
          </a:p>
          <a:p>
            <a:pPr indent="0" lvl="0" marL="0" rtl="0" algn="ctr">
              <a:spcBef>
                <a:spcPts val="0"/>
              </a:spcBef>
              <a:spcAft>
                <a:spcPts val="0"/>
              </a:spcAft>
              <a:buNone/>
            </a:pPr>
            <a:r>
              <a:rPr lang="en"/>
              <a:t>-&gt; getToken()</a:t>
            </a:r>
            <a:endParaRPr/>
          </a:p>
        </p:txBody>
      </p:sp>
      <p:sp>
        <p:nvSpPr>
          <p:cNvPr id="213" name="Google Shape;213;p21"/>
          <p:cNvSpPr/>
          <p:nvPr/>
        </p:nvSpPr>
        <p:spPr>
          <a:xfrm>
            <a:off x="4831400" y="3223425"/>
            <a:ext cx="1757100" cy="12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class CardToken</a:t>
            </a:r>
            <a:endParaRPr/>
          </a:p>
          <a:p>
            <a:pPr indent="0" lvl="0" marL="0" rtl="0" algn="l">
              <a:spcBef>
                <a:spcPts val="0"/>
              </a:spcBef>
              <a:spcAft>
                <a:spcPts val="0"/>
              </a:spcAft>
              <a:buNone/>
            </a:pPr>
            <a:r>
              <a:rPr lang="en"/>
              <a:t>  e</a:t>
            </a:r>
            <a:r>
              <a:rPr lang="en"/>
              <a:t>xtends TokenLib.</a:t>
            </a:r>
            <a:endParaRPr/>
          </a:p>
          <a:p>
            <a:pPr indent="0" lvl="0" marL="0" rtl="0" algn="l">
              <a:spcBef>
                <a:spcPts val="0"/>
              </a:spcBef>
              <a:spcAft>
                <a:spcPts val="0"/>
              </a:spcAft>
              <a:buNone/>
            </a:pPr>
            <a:r>
              <a:rPr lang="en"/>
              <a:t>    -&gt; newRandom()</a:t>
            </a:r>
            <a:endParaRPr/>
          </a:p>
          <a:p>
            <a:pPr indent="0" lvl="0" marL="0" rtl="0" algn="l">
              <a:spcBef>
                <a:spcPts val="0"/>
              </a:spcBef>
              <a:spcAft>
                <a:spcPts val="0"/>
              </a:spcAft>
              <a:buNone/>
            </a:pPr>
            <a:r>
              <a:rPr lang="en"/>
              <a:t>    -&gt; newToken()</a:t>
            </a:r>
            <a:endParaRPr/>
          </a:p>
        </p:txBody>
      </p:sp>
      <p:sp>
        <p:nvSpPr>
          <p:cNvPr id="214" name="Google Shape;214;p21"/>
          <p:cNvSpPr/>
          <p:nvPr/>
        </p:nvSpPr>
        <p:spPr>
          <a:xfrm>
            <a:off x="6752950" y="3223425"/>
            <a:ext cx="1920900" cy="12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class UserToken</a:t>
            </a:r>
            <a:endParaRPr/>
          </a:p>
          <a:p>
            <a:pPr indent="0" lvl="0" marL="0" rtl="0" algn="l">
              <a:spcBef>
                <a:spcPts val="0"/>
              </a:spcBef>
              <a:spcAft>
                <a:spcPts val="0"/>
              </a:spcAft>
              <a:buNone/>
            </a:pPr>
            <a:r>
              <a:rPr lang="en"/>
              <a:t>extends TokenLib.</a:t>
            </a:r>
            <a:endParaRPr/>
          </a:p>
          <a:p>
            <a:pPr indent="0" lvl="0" marL="0" rtl="0" algn="l">
              <a:spcBef>
                <a:spcPts val="0"/>
              </a:spcBef>
              <a:spcAft>
                <a:spcPts val="0"/>
              </a:spcAft>
              <a:buNone/>
            </a:pPr>
            <a:r>
              <a:rPr lang="en"/>
              <a:t>  -&gt; other</a:t>
            </a:r>
            <a:r>
              <a:rPr lang="en"/>
              <a:t>Random()</a:t>
            </a:r>
            <a:endParaRPr/>
          </a:p>
          <a:p>
            <a:pPr indent="0" lvl="0" marL="0" rtl="0" algn="l">
              <a:spcBef>
                <a:spcPts val="0"/>
              </a:spcBef>
              <a:spcAft>
                <a:spcPts val="0"/>
              </a:spcAft>
              <a:buNone/>
            </a:pPr>
            <a:r>
              <a:rPr lang="en"/>
              <a:t>  -&gt; other</a:t>
            </a:r>
            <a:r>
              <a:rPr lang="en"/>
              <a:t>Token()</a:t>
            </a:r>
            <a:endParaRPr/>
          </a:p>
        </p:txBody>
      </p:sp>
      <p:cxnSp>
        <p:nvCxnSpPr>
          <p:cNvPr id="215" name="Google Shape;215;p21"/>
          <p:cNvCxnSpPr>
            <a:stCxn id="213" idx="0"/>
            <a:endCxn id="212" idx="2"/>
          </p:cNvCxnSpPr>
          <p:nvPr/>
        </p:nvCxnSpPr>
        <p:spPr>
          <a:xfrm flipH="1" rot="10800000">
            <a:off x="5709950" y="2494425"/>
            <a:ext cx="1027800" cy="7290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21"/>
          <p:cNvCxnSpPr>
            <a:stCxn id="217" idx="0"/>
            <a:endCxn id="212" idx="2"/>
          </p:cNvCxnSpPr>
          <p:nvPr/>
        </p:nvCxnSpPr>
        <p:spPr>
          <a:xfrm rot="10800000">
            <a:off x="6737625" y="2494425"/>
            <a:ext cx="1341900" cy="729000"/>
          </a:xfrm>
          <a:prstGeom prst="straightConnector1">
            <a:avLst/>
          </a:prstGeom>
          <a:noFill/>
          <a:ln cap="flat" cmpd="sng" w="9525">
            <a:solidFill>
              <a:schemeClr val="dk2"/>
            </a:solidFill>
            <a:prstDash val="solid"/>
            <a:round/>
            <a:headEnd len="med" w="med" type="none"/>
            <a:tailEnd len="med" w="med" type="triangle"/>
          </a:ln>
        </p:spPr>
      </p:cxnSp>
      <p:sp>
        <p:nvSpPr>
          <p:cNvPr id="218" name="Google Shape;218;p21"/>
          <p:cNvSpPr txBox="1"/>
          <p:nvPr/>
        </p:nvSpPr>
        <p:spPr>
          <a:xfrm>
            <a:off x="6965375" y="1217075"/>
            <a:ext cx="25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Calibri"/>
                <a:ea typeface="Calibri"/>
                <a:cs typeface="Calibri"/>
                <a:sym typeface="Calibri"/>
              </a:rPr>
              <a:t>Bertrand Meyer (Eiffel)</a:t>
            </a:r>
            <a:endParaRPr i="1">
              <a:latin typeface="Calibri"/>
              <a:ea typeface="Calibri"/>
              <a:cs typeface="Calibri"/>
              <a:sym typeface="Calibri"/>
            </a:endParaRPr>
          </a:p>
        </p:txBody>
      </p:sp>
      <p:pic>
        <p:nvPicPr>
          <p:cNvPr id="219" name="Google Shape;219;p21"/>
          <p:cNvPicPr preferRelativeResize="0"/>
          <p:nvPr/>
        </p:nvPicPr>
        <p:blipFill>
          <a:blip r:embed="rId3">
            <a:alphaModFix/>
          </a:blip>
          <a:stretch>
            <a:fillRect/>
          </a:stretch>
        </p:blipFill>
        <p:spPr>
          <a:xfrm>
            <a:off x="328974" y="303500"/>
            <a:ext cx="490175" cy="716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